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1" r:id="rId16"/>
    <p:sldId id="272" r:id="rId17"/>
    <p:sldId id="273" r:id="rId18"/>
    <p:sldId id="274" r:id="rId19"/>
    <p:sldId id="275" r:id="rId20"/>
    <p:sldId id="276" r:id="rId21"/>
    <p:sldId id="282" r:id="rId22"/>
    <p:sldId id="284" r:id="rId23"/>
    <p:sldId id="278" r:id="rId24"/>
    <p:sldId id="279" r:id="rId25"/>
    <p:sldId id="280" r:id="rId26"/>
    <p:sldId id="283" r:id="rId27"/>
    <p:sldId id="281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notesMaster" Target="notesMasters/notesMaster1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7.jpe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7.jpeg"/><Relationship Id="rId6" Type="http://schemas.openxmlformats.org/officeDocument/2006/relationships/image" Target="../media/image27.png"/><Relationship Id="rId5" Type="http://schemas.openxmlformats.org/officeDocument/2006/relationships/image" Target="../media/image33.png"/><Relationship Id="rId4" Type="http://schemas.openxmlformats.org/officeDocument/2006/relationships/image" Target="../media/image26.png"/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1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image" Target="../media/image7.jpeg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1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1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38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1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7.jpe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tags" Target="../tags/tag4.xml"/><Relationship Id="rId7" Type="http://schemas.openxmlformats.org/officeDocument/2006/relationships/image" Target="../media/image11.png"/><Relationship Id="rId6" Type="http://schemas.openxmlformats.org/officeDocument/2006/relationships/tags" Target="../tags/tag3.xml"/><Relationship Id="rId5" Type="http://schemas.openxmlformats.org/officeDocument/2006/relationships/image" Target="../media/image10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7" Type="http://schemas.openxmlformats.org/officeDocument/2006/relationships/slideLayout" Target="../slideLayouts/slideLayout1.xml"/><Relationship Id="rId26" Type="http://schemas.openxmlformats.org/officeDocument/2006/relationships/image" Target="../media/image7.jpeg"/><Relationship Id="rId25" Type="http://schemas.openxmlformats.org/officeDocument/2006/relationships/image" Target="../media/image18.png"/><Relationship Id="rId24" Type="http://schemas.openxmlformats.org/officeDocument/2006/relationships/image" Target="../media/image5.png"/><Relationship Id="rId23" Type="http://schemas.openxmlformats.org/officeDocument/2006/relationships/image" Target="../media/image17.png"/><Relationship Id="rId22" Type="http://schemas.openxmlformats.org/officeDocument/2006/relationships/image" Target="../media/image3.png"/><Relationship Id="rId21" Type="http://schemas.openxmlformats.org/officeDocument/2006/relationships/image" Target="../media/image16.png"/><Relationship Id="rId20" Type="http://schemas.openxmlformats.org/officeDocument/2006/relationships/image" Target="../media/image15.png"/><Relationship Id="rId2" Type="http://schemas.openxmlformats.org/officeDocument/2006/relationships/image" Target="../media/image9.png"/><Relationship Id="rId19" Type="http://schemas.openxmlformats.org/officeDocument/2006/relationships/tags" Target="../tags/tag12.xml"/><Relationship Id="rId18" Type="http://schemas.openxmlformats.org/officeDocument/2006/relationships/tags" Target="../tags/tag11.xml"/><Relationship Id="rId17" Type="http://schemas.openxmlformats.org/officeDocument/2006/relationships/image" Target="../media/image14.jpeg"/><Relationship Id="rId16" Type="http://schemas.openxmlformats.org/officeDocument/2006/relationships/tags" Target="../tags/tag10.xml"/><Relationship Id="rId15" Type="http://schemas.openxmlformats.org/officeDocument/2006/relationships/tags" Target="../tags/tag9.xml"/><Relationship Id="rId14" Type="http://schemas.openxmlformats.org/officeDocument/2006/relationships/image" Target="../media/image13.png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12.png"/><Relationship Id="rId10" Type="http://schemas.openxmlformats.org/officeDocument/2006/relationships/tags" Target="../tags/tag6.xml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1" Type="http://schemas.openxmlformats.org/officeDocument/2006/relationships/slideLayout" Target="../slideLayouts/slideLayout1.xml"/><Relationship Id="rId20" Type="http://schemas.openxmlformats.org/officeDocument/2006/relationships/tags" Target="../tags/tag36.xml"/><Relationship Id="rId2" Type="http://schemas.openxmlformats.org/officeDocument/2006/relationships/image" Target="../media/image7.jpeg"/><Relationship Id="rId19" Type="http://schemas.openxmlformats.org/officeDocument/2006/relationships/tags" Target="../tags/tag35.xml"/><Relationship Id="rId18" Type="http://schemas.openxmlformats.org/officeDocument/2006/relationships/tags" Target="../tags/tag34.xml"/><Relationship Id="rId17" Type="http://schemas.openxmlformats.org/officeDocument/2006/relationships/tags" Target="../tags/tag33.xml"/><Relationship Id="rId16" Type="http://schemas.openxmlformats.org/officeDocument/2006/relationships/tags" Target="../tags/tag32.xml"/><Relationship Id="rId15" Type="http://schemas.openxmlformats.org/officeDocument/2006/relationships/tags" Target="../tags/tag31.xml"/><Relationship Id="rId14" Type="http://schemas.openxmlformats.org/officeDocument/2006/relationships/tags" Target="../tags/tag30.xml"/><Relationship Id="rId13" Type="http://schemas.openxmlformats.org/officeDocument/2006/relationships/tags" Target="../tags/tag29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tags" Target="../tags/tag18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46.png"/><Relationship Id="rId3" Type="http://schemas.openxmlformats.org/officeDocument/2006/relationships/tags" Target="../tags/tag37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7.jpeg"/><Relationship Id="rId6" Type="http://schemas.openxmlformats.org/officeDocument/2006/relationships/image" Target="../media/image27.png"/><Relationship Id="rId5" Type="http://schemas.openxmlformats.org/officeDocument/2006/relationships/image" Target="../media/image47.png"/><Relationship Id="rId4" Type="http://schemas.openxmlformats.org/officeDocument/2006/relationships/image" Target="../media/image26.png"/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45.xml"/><Relationship Id="rId8" Type="http://schemas.openxmlformats.org/officeDocument/2006/relationships/image" Target="../media/image48.png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2" Type="http://schemas.openxmlformats.org/officeDocument/2006/relationships/slideLayout" Target="../slideLayouts/slideLayout1.xml"/><Relationship Id="rId21" Type="http://schemas.openxmlformats.org/officeDocument/2006/relationships/image" Target="../media/image7.jpeg"/><Relationship Id="rId20" Type="http://schemas.openxmlformats.org/officeDocument/2006/relationships/image" Target="../media/image54.png"/><Relationship Id="rId2" Type="http://schemas.openxmlformats.org/officeDocument/2006/relationships/tags" Target="../tags/tag39.xml"/><Relationship Id="rId19" Type="http://schemas.openxmlformats.org/officeDocument/2006/relationships/tags" Target="../tags/tag50.xml"/><Relationship Id="rId18" Type="http://schemas.openxmlformats.org/officeDocument/2006/relationships/image" Target="../media/image53.png"/><Relationship Id="rId17" Type="http://schemas.openxmlformats.org/officeDocument/2006/relationships/tags" Target="../tags/tag49.xml"/><Relationship Id="rId16" Type="http://schemas.openxmlformats.org/officeDocument/2006/relationships/image" Target="../media/image52.png"/><Relationship Id="rId15" Type="http://schemas.openxmlformats.org/officeDocument/2006/relationships/tags" Target="../tags/tag48.xml"/><Relationship Id="rId14" Type="http://schemas.openxmlformats.org/officeDocument/2006/relationships/image" Target="../media/image51.png"/><Relationship Id="rId13" Type="http://schemas.openxmlformats.org/officeDocument/2006/relationships/tags" Target="../tags/tag47.xml"/><Relationship Id="rId12" Type="http://schemas.openxmlformats.org/officeDocument/2006/relationships/image" Target="../media/image50.png"/><Relationship Id="rId11" Type="http://schemas.openxmlformats.org/officeDocument/2006/relationships/tags" Target="../tags/tag46.xml"/><Relationship Id="rId10" Type="http://schemas.openxmlformats.org/officeDocument/2006/relationships/image" Target="../media/image49.png"/><Relationship Id="rId1" Type="http://schemas.openxmlformats.org/officeDocument/2006/relationships/tags" Target="../tags/tag3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jpe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2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.jpe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1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27.png"/><Relationship Id="rId4" Type="http://schemas.openxmlformats.org/officeDocument/2006/relationships/image" Target="../media/image25.png"/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1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1600000">
            <a:off x="1554480" y="924560"/>
            <a:ext cx="8816339" cy="1800225"/>
            <a:chOff x="0" y="0"/>
            <a:chExt cx="8816339" cy="180022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21600000">
              <a:off x="0" y="0"/>
              <a:ext cx="8816339" cy="1800225"/>
            </a:xfrm>
            <a:prstGeom prst="rect">
              <a:avLst/>
            </a:prstGeom>
          </p:spPr>
        </p:pic>
        <p:sp>
          <p:nvSpPr>
            <p:cNvPr id="4" name="textbox 4"/>
            <p:cNvSpPr/>
            <p:nvPr/>
          </p:nvSpPr>
          <p:spPr>
            <a:xfrm>
              <a:off x="-12700" y="-12700"/>
              <a:ext cx="8841740" cy="184785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26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27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9000"/>
                </a:lnSpc>
              </a:pPr>
              <a:endParaRPr sz="1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995045" algn="l" rtl="0" eaLnBrk="0">
                <a:lnSpc>
                  <a:spcPct val="87000"/>
                </a:lnSpc>
              </a:pPr>
              <a:r>
                <a:rPr sz="4700" b="1" kern="0" spc="8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江西创焱智科数据有限公司</a:t>
              </a:r>
              <a:endParaRPr sz="47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3612515" algn="l" rtl="0" eaLnBrk="0">
                <a:lnSpc>
                  <a:spcPct val="88000"/>
                </a:lnSpc>
                <a:spcBef>
                  <a:spcPts val="935"/>
                </a:spcBef>
              </a:pPr>
              <a:r>
                <a:rPr sz="3900" b="1" kern="0" spc="8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校园宣讲</a:t>
              </a:r>
              <a:endParaRPr sz="39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337816" y="2759434"/>
            <a:ext cx="6979452" cy="409856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762000" y="193040"/>
            <a:ext cx="356235" cy="35623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242060" y="193040"/>
            <a:ext cx="356235" cy="35623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722120" y="193040"/>
            <a:ext cx="356235" cy="356234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281940" y="193040"/>
            <a:ext cx="356234" cy="356234"/>
          </a:xfrm>
          <a:prstGeom prst="rect">
            <a:avLst/>
          </a:prstGeom>
        </p:spPr>
      </p:pic>
      <p:sp>
        <p:nvSpPr>
          <p:cNvPr id="26" name="rect 26"/>
          <p:cNvSpPr/>
          <p:nvPr/>
        </p:nvSpPr>
        <p:spPr>
          <a:xfrm>
            <a:off x="291464" y="6046470"/>
            <a:ext cx="607491" cy="57150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8" name="rect 28"/>
          <p:cNvSpPr/>
          <p:nvPr/>
        </p:nvSpPr>
        <p:spPr>
          <a:xfrm>
            <a:off x="291464" y="6280150"/>
            <a:ext cx="607491" cy="57150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0" name="rect 30"/>
          <p:cNvSpPr/>
          <p:nvPr/>
        </p:nvSpPr>
        <p:spPr>
          <a:xfrm>
            <a:off x="291464" y="6513830"/>
            <a:ext cx="607491" cy="57150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57" name="图片 56" descr="创焱智科全logo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21290" y="59690"/>
            <a:ext cx="1744980" cy="631190"/>
          </a:xfrm>
          <a:prstGeom prst="rect">
            <a:avLst/>
          </a:prstGeom>
        </p:spPr>
      </p:pic>
      <p:grpSp>
        <p:nvGrpSpPr>
          <p:cNvPr id="40" name="group 4"/>
          <p:cNvGrpSpPr/>
          <p:nvPr/>
        </p:nvGrpSpPr>
        <p:grpSpPr>
          <a:xfrm rot="21600000">
            <a:off x="9145270" y="5339883"/>
            <a:ext cx="2783205" cy="1173947"/>
            <a:chOff x="-729367" y="-242670"/>
            <a:chExt cx="3096647" cy="1091565"/>
          </a:xfrm>
        </p:grpSpPr>
        <p:sp>
          <p:nvSpPr>
            <p:cNvPr id="41" name="path 8"/>
            <p:cNvSpPr/>
            <p:nvPr/>
          </p:nvSpPr>
          <p:spPr>
            <a:xfrm>
              <a:off x="-600075" y="-242670"/>
              <a:ext cx="2967355" cy="1091565"/>
            </a:xfrm>
            <a:custGeom>
              <a:avLst/>
              <a:gdLst/>
              <a:ahLst/>
              <a:cxnLst/>
              <a:rect l="0" t="0" r="0" b="0"/>
              <a:pathLst>
                <a:path w="3727" h="1718">
                  <a:moveTo>
                    <a:pt x="0" y="1315"/>
                  </a:moveTo>
                  <a:cubicBezTo>
                    <a:pt x="0" y="1093"/>
                    <a:pt x="180" y="912"/>
                    <a:pt x="401" y="912"/>
                  </a:cubicBezTo>
                  <a:lnTo>
                    <a:pt x="3324" y="912"/>
                  </a:lnTo>
                  <a:cubicBezTo>
                    <a:pt x="3547" y="912"/>
                    <a:pt x="3727" y="1093"/>
                    <a:pt x="3727" y="1315"/>
                  </a:cubicBezTo>
                  <a:cubicBezTo>
                    <a:pt x="3727" y="1537"/>
                    <a:pt x="3547" y="1717"/>
                    <a:pt x="3324" y="1718"/>
                  </a:cubicBezTo>
                  <a:lnTo>
                    <a:pt x="401" y="1718"/>
                  </a:lnTo>
                  <a:cubicBezTo>
                    <a:pt x="180" y="1717"/>
                    <a:pt x="0" y="1537"/>
                    <a:pt x="0" y="1315"/>
                  </a:cubicBezTo>
                </a:path>
                <a:path w="3727" h="1718">
                  <a:moveTo>
                    <a:pt x="0" y="403"/>
                  </a:moveTo>
                  <a:cubicBezTo>
                    <a:pt x="0" y="180"/>
                    <a:pt x="180" y="0"/>
                    <a:pt x="401" y="0"/>
                  </a:cubicBezTo>
                  <a:lnTo>
                    <a:pt x="3324" y="0"/>
                  </a:lnTo>
                  <a:cubicBezTo>
                    <a:pt x="3547" y="0"/>
                    <a:pt x="3727" y="180"/>
                    <a:pt x="3727" y="402"/>
                  </a:cubicBezTo>
                  <a:cubicBezTo>
                    <a:pt x="3727" y="624"/>
                    <a:pt x="3547" y="804"/>
                    <a:pt x="3324" y="804"/>
                  </a:cubicBezTo>
                  <a:lnTo>
                    <a:pt x="401" y="804"/>
                  </a:lnTo>
                  <a:cubicBezTo>
                    <a:pt x="180" y="804"/>
                    <a:pt x="0" y="624"/>
                    <a:pt x="0" y="403"/>
                  </a:cubicBezTo>
                </a:path>
              </a:pathLst>
            </a:custGeom>
            <a:solidFill>
              <a:srgbClr val="00B0F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p>
              <a:pPr algn="ctr"/>
              <a:endParaRPr lang="zh-CN" altLang="en-US"/>
            </a:p>
          </p:txBody>
        </p:sp>
        <p:sp>
          <p:nvSpPr>
            <p:cNvPr id="42" name="textbox 10"/>
            <p:cNvSpPr/>
            <p:nvPr/>
          </p:nvSpPr>
          <p:spPr>
            <a:xfrm>
              <a:off x="-729367" y="-115292"/>
              <a:ext cx="3096647" cy="964186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p>
              <a:pPr algn="l" rtl="0" eaLnBrk="0">
                <a:lnSpc>
                  <a:spcPct val="115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9000"/>
                </a:lnSpc>
              </a:pPr>
              <a:r>
                <a:rPr lang="en-US" sz="2000" b="1" kern="0" spc="-5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   </a:t>
              </a:r>
              <a:r>
                <a:rPr sz="2000" b="1" kern="0" spc="-5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报告</a:t>
              </a:r>
              <a:r>
                <a:rPr lang="zh-CN" sz="2000" b="1" kern="0" spc="-5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单位</a:t>
              </a:r>
              <a:r>
                <a:rPr sz="2000" b="1" kern="0" spc="-5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：</a:t>
              </a:r>
              <a:r>
                <a:rPr lang="zh-CN" sz="2000" b="1" kern="0" spc="-5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创焱智科</a:t>
              </a:r>
              <a:endParaRPr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 rtl="0" eaLnBrk="0">
                <a:lnSpc>
                  <a:spcPct val="114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14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0000"/>
                </a:lnSpc>
              </a:pPr>
              <a:endParaRPr sz="5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221615" algn="l" rtl="0" eaLnBrk="0">
                <a:lnSpc>
                  <a:spcPts val="2660"/>
                </a:lnSpc>
                <a:spcBef>
                  <a:spcPts val="5"/>
                </a:spcBef>
              </a:pPr>
              <a:r>
                <a:rPr lang="en-US" sz="2000" b="1" kern="0" spc="-9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</a:t>
              </a:r>
              <a:r>
                <a:rPr sz="2000" b="1" kern="0" spc="-9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时间：</a:t>
              </a:r>
              <a:r>
                <a:rPr sz="2000" b="1" kern="0" spc="-37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2000" b="1" kern="0" spc="-9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2025</a:t>
              </a:r>
              <a:r>
                <a:rPr lang="zh-CN" sz="2000" b="1" kern="0" spc="-9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年</a:t>
              </a:r>
              <a:endParaRPr lang="zh-CN" sz="2000" b="1" kern="0" spc="-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26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4565967" y="1126172"/>
            <a:ext cx="3441065" cy="4575810"/>
          </a:xfrm>
          <a:prstGeom prst="rect">
            <a:avLst/>
          </a:prstGeom>
        </p:spPr>
      </p:pic>
      <p:pic>
        <p:nvPicPr>
          <p:cNvPr id="266" name="picture 2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649287" y="1126172"/>
            <a:ext cx="3441065" cy="4575810"/>
          </a:xfrm>
          <a:prstGeom prst="rect">
            <a:avLst/>
          </a:prstGeom>
        </p:spPr>
      </p:pic>
      <p:pic>
        <p:nvPicPr>
          <p:cNvPr id="268" name="picture 2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8419782" y="1126172"/>
            <a:ext cx="3441065" cy="4575810"/>
          </a:xfrm>
          <a:prstGeom prst="rect">
            <a:avLst/>
          </a:prstGeom>
        </p:spPr>
      </p:pic>
      <p:grpSp>
        <p:nvGrpSpPr>
          <p:cNvPr id="24" name="group 24"/>
          <p:cNvGrpSpPr/>
          <p:nvPr/>
        </p:nvGrpSpPr>
        <p:grpSpPr>
          <a:xfrm rot="21600000">
            <a:off x="0" y="0"/>
            <a:ext cx="12192000" cy="681228"/>
            <a:chOff x="0" y="0"/>
            <a:chExt cx="12192000" cy="681228"/>
          </a:xfrm>
        </p:grpSpPr>
        <p:sp>
          <p:nvSpPr>
            <p:cNvPr id="270" name="rect 270"/>
            <p:cNvSpPr/>
            <p:nvPr/>
          </p:nvSpPr>
          <p:spPr>
            <a:xfrm>
              <a:off x="0" y="0"/>
              <a:ext cx="12192000" cy="681228"/>
            </a:xfrm>
            <a:prstGeom prst="rect">
              <a:avLst/>
            </a:prstGeom>
            <a:solidFill>
              <a:srgbClr val="00B0F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72" name="rect 272"/>
            <p:cNvSpPr/>
            <p:nvPr/>
          </p:nvSpPr>
          <p:spPr>
            <a:xfrm>
              <a:off x="2220467" y="129540"/>
              <a:ext cx="7731252" cy="448055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74" name="textbox 274"/>
            <p:cNvSpPr/>
            <p:nvPr/>
          </p:nvSpPr>
          <p:spPr>
            <a:xfrm>
              <a:off x="4894249" y="91999"/>
              <a:ext cx="2239010" cy="429894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sz="1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2700" algn="l" rtl="0" eaLnBrk="0">
                <a:lnSpc>
                  <a:spcPts val="3180"/>
                </a:lnSpc>
              </a:pPr>
              <a:r>
                <a:rPr sz="2300" kern="0" spc="6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2D目标检测标注</a:t>
              </a:r>
              <a:endParaRPr sz="2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76" name="path 276"/>
            <p:cNvSpPr/>
            <p:nvPr/>
          </p:nvSpPr>
          <p:spPr>
            <a:xfrm>
              <a:off x="240791" y="155447"/>
              <a:ext cx="321564" cy="323088"/>
            </a:xfrm>
            <a:custGeom>
              <a:avLst/>
              <a:gdLst/>
              <a:ahLst/>
              <a:cxnLst/>
              <a:rect l="0" t="0" r="0" b="0"/>
              <a:pathLst>
                <a:path w="506" h="508">
                  <a:moveTo>
                    <a:pt x="506" y="0"/>
                  </a:moveTo>
                  <a:lnTo>
                    <a:pt x="350" y="0"/>
                  </a:lnTo>
                  <a:lnTo>
                    <a:pt x="0" y="254"/>
                  </a:lnTo>
                  <a:lnTo>
                    <a:pt x="350" y="508"/>
                  </a:lnTo>
                  <a:lnTo>
                    <a:pt x="506" y="508"/>
                  </a:lnTo>
                  <a:lnTo>
                    <a:pt x="156" y="254"/>
                  </a:lnTo>
                  <a:lnTo>
                    <a:pt x="506" y="0"/>
                  </a:lnTo>
                </a:path>
              </a:pathLst>
            </a:cu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284" name="textbox 284"/>
          <p:cNvSpPr/>
          <p:nvPr/>
        </p:nvSpPr>
        <p:spPr>
          <a:xfrm>
            <a:off x="4861691" y="2047676"/>
            <a:ext cx="2905760" cy="187388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9000"/>
              </a:lnSpc>
            </a:pPr>
            <a:r>
              <a:rPr sz="14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标注分类属性包括遮挡标签</a:t>
            </a:r>
            <a:r>
              <a:rPr sz="1400" kern="0" spc="-1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、截断标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indent="1270" algn="l" rtl="0" eaLnBrk="0">
              <a:lnSpc>
                <a:spcPct val="131000"/>
              </a:lnSpc>
              <a:spcBef>
                <a:spcPts val="15"/>
              </a:spcBef>
            </a:pPr>
            <a:r>
              <a:rPr sz="1400" kern="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签和置信度标签等，</a:t>
            </a:r>
            <a:r>
              <a:rPr sz="1400" kern="0" spc="-3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其中遮挡标</a:t>
            </a:r>
            <a:r>
              <a:rPr sz="14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签分 </a:t>
            </a:r>
            <a:r>
              <a:rPr sz="1400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为严重遮挡</a:t>
            </a:r>
            <a:r>
              <a:rPr sz="1400" kern="0" spc="-2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、中度遮挡</a:t>
            </a:r>
            <a:r>
              <a:rPr sz="1400" kern="0" spc="-2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、部分遮挡和</a:t>
            </a:r>
            <a:r>
              <a:rPr sz="14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无遮挡；</a:t>
            </a:r>
            <a:r>
              <a:rPr sz="1400" kern="0" spc="-3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截断标签分为严</a:t>
            </a:r>
            <a:r>
              <a:rPr sz="1400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重截断</a:t>
            </a:r>
            <a:r>
              <a:rPr sz="1400" kern="0" spc="-2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、中</a:t>
            </a:r>
            <a:r>
              <a:rPr sz="14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度截断</a:t>
            </a:r>
            <a:r>
              <a:rPr sz="1400" kern="0" spc="-2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、部分截断和</a:t>
            </a:r>
            <a:r>
              <a:rPr sz="1400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无截断；</a:t>
            </a:r>
            <a:r>
              <a:rPr sz="1400" kern="0" spc="-2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置信度</a:t>
            </a:r>
            <a:r>
              <a:rPr sz="14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标签分为高</a:t>
            </a:r>
            <a:r>
              <a:rPr sz="1400" kern="0" spc="-1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、中</a:t>
            </a:r>
            <a:r>
              <a:rPr sz="1400" kern="0" spc="-2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、低等，</a:t>
            </a:r>
            <a:r>
              <a:rPr sz="1400" kern="0" spc="-3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用于描述标</a:t>
            </a:r>
            <a:r>
              <a:rPr sz="14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注对象的特征和状态。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86" name="picture 28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5204459" y="4239767"/>
            <a:ext cx="2298192" cy="2001011"/>
          </a:xfrm>
          <a:prstGeom prst="rect">
            <a:avLst/>
          </a:prstGeom>
        </p:spPr>
      </p:pic>
      <p:pic>
        <p:nvPicPr>
          <p:cNvPr id="288" name="picture 28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9235440" y="4239768"/>
            <a:ext cx="2020823" cy="2138882"/>
          </a:xfrm>
          <a:prstGeom prst="rect">
            <a:avLst/>
          </a:prstGeom>
        </p:spPr>
      </p:pic>
      <p:sp>
        <p:nvSpPr>
          <p:cNvPr id="290" name="textbox 290"/>
          <p:cNvSpPr/>
          <p:nvPr/>
        </p:nvSpPr>
        <p:spPr>
          <a:xfrm>
            <a:off x="8715505" y="2017163"/>
            <a:ext cx="3004820" cy="135001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24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635" algn="l" rtl="0" eaLnBrk="0">
              <a:lnSpc>
                <a:spcPct val="125000"/>
              </a:lnSpc>
            </a:pPr>
            <a:r>
              <a:rPr sz="1400" kern="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1400" kern="0" spc="-2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D目标检测标注广泛应用于智能交</a:t>
            </a:r>
            <a:r>
              <a:rPr sz="14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400" kern="0" spc="-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通</a:t>
            </a:r>
            <a:r>
              <a:rPr sz="1400" kern="0" spc="-2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-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、安防监控等领域</a:t>
            </a:r>
            <a:r>
              <a:rPr sz="1400" kern="0" spc="-1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-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，通过精准标注</a:t>
            </a:r>
            <a:r>
              <a:rPr sz="1400" kern="0" spc="-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4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帮助计算机视觉系统快</a:t>
            </a:r>
            <a:r>
              <a:rPr sz="1400" kern="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速准确地识别</a:t>
            </a:r>
            <a:r>
              <a:rPr sz="14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400" kern="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和处理图像中的目标对象，</a:t>
            </a:r>
            <a:r>
              <a:rPr sz="1400" kern="0" spc="-3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提高系统</a:t>
            </a:r>
            <a:r>
              <a:rPr sz="14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400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的智能化水平和应用效果。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92" name="picture 29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376172" y="4373879"/>
            <a:ext cx="2011680" cy="1895855"/>
          </a:xfrm>
          <a:prstGeom prst="rect">
            <a:avLst/>
          </a:prstGeom>
        </p:spPr>
      </p:pic>
      <p:sp>
        <p:nvSpPr>
          <p:cNvPr id="294" name="textbox 294"/>
          <p:cNvSpPr/>
          <p:nvPr/>
        </p:nvSpPr>
        <p:spPr>
          <a:xfrm>
            <a:off x="945546" y="2017163"/>
            <a:ext cx="2905125" cy="135001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25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125000"/>
              </a:lnSpc>
            </a:pPr>
            <a:r>
              <a:rPr sz="1400" kern="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在2D目标检测中，</a:t>
            </a:r>
            <a:r>
              <a:rPr sz="1400" kern="0" spc="-2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常见的标注对</a:t>
            </a:r>
            <a:r>
              <a:rPr sz="1400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象</a:t>
            </a:r>
            <a:r>
              <a:rPr sz="14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包括行人</a:t>
            </a:r>
            <a:r>
              <a:rPr sz="1400" kern="0" spc="-1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、车辆</a:t>
            </a:r>
            <a:r>
              <a:rPr sz="1400" kern="0" spc="-2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、交通标志等，</a:t>
            </a:r>
            <a:r>
              <a:rPr sz="1400" kern="0" spc="-3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这些</a:t>
            </a:r>
            <a:r>
              <a:rPr sz="14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对象通过矩形框</a:t>
            </a:r>
            <a:r>
              <a:rPr sz="1400" kern="0" spc="-1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、多边形等形状进行 </a:t>
            </a:r>
            <a:r>
              <a:rPr sz="1400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标注</a:t>
            </a:r>
            <a:r>
              <a:rPr sz="1400" kern="0" spc="-1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，并赋予相应的类别标签，</a:t>
            </a:r>
            <a:r>
              <a:rPr sz="1400" kern="0" spc="-2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以</a:t>
            </a:r>
            <a:r>
              <a:rPr sz="14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满</a:t>
            </a:r>
            <a:r>
              <a:rPr sz="14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足不同场景下的检测需求。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96" name="textbox 296"/>
          <p:cNvSpPr/>
          <p:nvPr/>
        </p:nvSpPr>
        <p:spPr>
          <a:xfrm>
            <a:off x="4774691" y="1368425"/>
            <a:ext cx="3072764" cy="386079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4000"/>
              </a:lnSpc>
            </a:pPr>
            <a:endParaRPr sz="5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935990" algn="l" rtl="0" eaLnBrk="0">
              <a:lnSpc>
                <a:spcPct val="88000"/>
              </a:lnSpc>
              <a:spcBef>
                <a:spcPts val="0"/>
              </a:spcBef>
            </a:pPr>
            <a:r>
              <a:rPr sz="1500" kern="0" spc="8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标注分类属性</a:t>
            </a:r>
            <a:endParaRPr sz="15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98" name="textbox 298"/>
          <p:cNvSpPr/>
          <p:nvPr/>
        </p:nvSpPr>
        <p:spPr>
          <a:xfrm>
            <a:off x="858011" y="1368425"/>
            <a:ext cx="3072764" cy="386079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3000"/>
              </a:lnSpc>
            </a:pPr>
            <a:endParaRPr sz="5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139190" algn="l" rtl="0" eaLnBrk="0">
              <a:lnSpc>
                <a:spcPct val="88000"/>
              </a:lnSpc>
              <a:spcBef>
                <a:spcPts val="5"/>
              </a:spcBef>
            </a:pPr>
            <a:r>
              <a:rPr sz="1500" kern="0" spc="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标注对象</a:t>
            </a:r>
            <a:endParaRPr sz="15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0" name="textbox 300"/>
          <p:cNvSpPr/>
          <p:nvPr/>
        </p:nvSpPr>
        <p:spPr>
          <a:xfrm>
            <a:off x="8628888" y="1368425"/>
            <a:ext cx="3072764" cy="386079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4000"/>
              </a:lnSpc>
            </a:pPr>
            <a:endParaRPr sz="5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139825" algn="l" rtl="0" eaLnBrk="0">
              <a:lnSpc>
                <a:spcPct val="89000"/>
              </a:lnSpc>
            </a:pPr>
            <a:r>
              <a:rPr sz="1500" kern="0" spc="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应用场景</a:t>
            </a:r>
            <a:endParaRPr sz="15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7" name="图片 56" descr="创焱智科全logo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21290" y="59690"/>
            <a:ext cx="1744980" cy="63119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picture 3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45807"/>
          </a:xfrm>
          <a:prstGeom prst="rect">
            <a:avLst/>
          </a:prstGeom>
        </p:spPr>
      </p:pic>
      <p:sp>
        <p:nvSpPr>
          <p:cNvPr id="304" name="textbox 304"/>
          <p:cNvSpPr/>
          <p:nvPr/>
        </p:nvSpPr>
        <p:spPr>
          <a:xfrm>
            <a:off x="2220467" y="104699"/>
            <a:ext cx="7731759" cy="473075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2686050" algn="l" rtl="0" eaLnBrk="0">
              <a:lnSpc>
                <a:spcPts val="3180"/>
              </a:lnSpc>
            </a:pPr>
            <a:r>
              <a:rPr sz="2300" kern="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2D目标检测标注</a:t>
            </a:r>
            <a:endParaRPr sz="2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6" name="path 306"/>
          <p:cNvSpPr/>
          <p:nvPr/>
        </p:nvSpPr>
        <p:spPr>
          <a:xfrm>
            <a:off x="240791" y="155447"/>
            <a:ext cx="321564" cy="323088"/>
          </a:xfrm>
          <a:custGeom>
            <a:avLst/>
            <a:gdLst/>
            <a:ahLst/>
            <a:cxnLst/>
            <a:rect l="0" t="0" r="0" b="0"/>
            <a:pathLst>
              <a:path w="506" h="508">
                <a:moveTo>
                  <a:pt x="506" y="0"/>
                </a:moveTo>
                <a:lnTo>
                  <a:pt x="350" y="0"/>
                </a:lnTo>
                <a:lnTo>
                  <a:pt x="0" y="254"/>
                </a:lnTo>
                <a:lnTo>
                  <a:pt x="350" y="508"/>
                </a:lnTo>
                <a:lnTo>
                  <a:pt x="506" y="508"/>
                </a:lnTo>
                <a:lnTo>
                  <a:pt x="156" y="254"/>
                </a:lnTo>
                <a:lnTo>
                  <a:pt x="506" y="0"/>
                </a:lnTo>
              </a:path>
            </a:pathLst>
          </a:cu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57" name="图片 56" descr="创焱智科全logo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21290" y="59690"/>
            <a:ext cx="1744980" cy="63119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6"/>
          <p:cNvGrpSpPr/>
          <p:nvPr/>
        </p:nvGrpSpPr>
        <p:grpSpPr>
          <a:xfrm rot="21600000">
            <a:off x="590550" y="1666875"/>
            <a:ext cx="3016884" cy="3764915"/>
            <a:chOff x="0" y="0"/>
            <a:chExt cx="3016884" cy="3764915"/>
          </a:xfrm>
        </p:grpSpPr>
        <p:sp>
          <p:nvSpPr>
            <p:cNvPr id="314" name="rect 314"/>
            <p:cNvSpPr/>
            <p:nvPr/>
          </p:nvSpPr>
          <p:spPr>
            <a:xfrm>
              <a:off x="123825" y="173990"/>
              <a:ext cx="2893059" cy="3590925"/>
            </a:xfrm>
            <a:prstGeom prst="rect">
              <a:avLst/>
            </a:prstGeom>
            <a:solidFill>
              <a:srgbClr val="00B0F0">
                <a:alpha val="97254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pic>
          <p:nvPicPr>
            <p:cNvPr id="316" name="picture 31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21600000">
              <a:off x="0" y="0"/>
              <a:ext cx="2855594" cy="3609975"/>
            </a:xfrm>
            <a:prstGeom prst="rect">
              <a:avLst/>
            </a:prstGeom>
          </p:spPr>
        </p:pic>
        <p:sp>
          <p:nvSpPr>
            <p:cNvPr id="318" name="textbox 318"/>
            <p:cNvSpPr/>
            <p:nvPr/>
          </p:nvSpPr>
          <p:spPr>
            <a:xfrm>
              <a:off x="211308" y="373481"/>
              <a:ext cx="2413635" cy="2291714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1000"/>
                </a:lnSpc>
              </a:pPr>
              <a:endParaRPr sz="1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688975" algn="l" rtl="0" eaLnBrk="0">
                <a:lnSpc>
                  <a:spcPct val="87000"/>
                </a:lnSpc>
              </a:pPr>
              <a:r>
                <a:rPr sz="1700" kern="0" spc="70" dirty="0">
                  <a:solidFill>
                    <a:srgbClr val="00B0F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项目背景</a:t>
              </a:r>
              <a:endParaRPr sz="17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 rtl="0" eaLnBrk="0">
                <a:lnSpc>
                  <a:spcPct val="118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19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19000"/>
                </a:lnSpc>
              </a:pPr>
              <a:endParaRPr sz="3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2700" indent="19685" algn="l" rtl="0" eaLnBrk="0">
                <a:lnSpc>
                  <a:spcPct val="127000"/>
                </a:lnSpc>
                <a:spcBef>
                  <a:spcPts val="0"/>
                </a:spcBef>
              </a:pPr>
              <a:r>
                <a:rPr sz="1400" kern="0" spc="3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自动驾驶技术的快速发展对数</a:t>
              </a:r>
              <a:r>
                <a:rPr sz="1400" kern="0" spc="4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400" kern="0" spc="-1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据标注提出了更高要求</a:t>
              </a:r>
              <a:r>
                <a:rPr sz="1400" kern="0" spc="-18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400" kern="0" spc="-1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。3D连</a:t>
              </a:r>
              <a:r>
                <a:rPr sz="1400" kern="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400" kern="0" spc="4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续帧标注是自动驾驶系统理解</a:t>
              </a:r>
              <a:r>
                <a:rPr sz="1400" kern="0" spc="6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400" kern="0" spc="3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复杂环境的关键环节，</a:t>
              </a:r>
              <a:r>
                <a:rPr sz="1400" kern="0" spc="-22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400" kern="0" spc="3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能显著</a:t>
              </a:r>
              <a:r>
                <a:rPr sz="1400" kern="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400" kern="0" spc="4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提升系统对动态场景的感知能</a:t>
              </a:r>
              <a:r>
                <a:rPr sz="1400" kern="0" spc="6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400" kern="0" spc="-4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力。</a:t>
              </a:r>
              <a:endParaRPr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320" name="rect 320"/>
          <p:cNvSpPr/>
          <p:nvPr>
            <p:custDataLst>
              <p:tags r:id="rId2"/>
            </p:custDataLst>
          </p:nvPr>
        </p:nvSpPr>
        <p:spPr>
          <a:xfrm>
            <a:off x="8607424" y="1833880"/>
            <a:ext cx="2893186" cy="3590924"/>
          </a:xfrm>
          <a:prstGeom prst="rect">
            <a:avLst/>
          </a:prstGeom>
          <a:solidFill>
            <a:srgbClr val="00B0F0">
              <a:alpha val="96078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aphicFrame>
        <p:nvGraphicFramePr>
          <p:cNvPr id="322" name="table 322"/>
          <p:cNvGraphicFramePr>
            <a:graphicFrameLocks noGrp="1"/>
          </p:cNvGraphicFramePr>
          <p:nvPr/>
        </p:nvGraphicFramePr>
        <p:xfrm>
          <a:off x="4523104" y="1823085"/>
          <a:ext cx="2855595" cy="3609975"/>
        </p:xfrm>
        <a:graphic>
          <a:graphicData uri="http://schemas.openxmlformats.org/drawingml/2006/table">
            <a:tbl>
              <a:tblPr>
                <a:solidFill>
                  <a:srgbClr val="00B0F0"/>
                </a:solidFill>
              </a:tblPr>
              <a:tblGrid>
                <a:gridCol w="2855595"/>
              </a:tblGrid>
              <a:tr h="360362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pSp>
        <p:nvGrpSpPr>
          <p:cNvPr id="28" name="group 28"/>
          <p:cNvGrpSpPr/>
          <p:nvPr/>
        </p:nvGrpSpPr>
        <p:grpSpPr>
          <a:xfrm rot="21600000">
            <a:off x="0" y="0"/>
            <a:ext cx="12192000" cy="681228"/>
            <a:chOff x="0" y="0"/>
            <a:chExt cx="12192000" cy="681228"/>
          </a:xfrm>
        </p:grpSpPr>
        <p:sp>
          <p:nvSpPr>
            <p:cNvPr id="330" name="rect 330"/>
            <p:cNvSpPr/>
            <p:nvPr/>
          </p:nvSpPr>
          <p:spPr>
            <a:xfrm>
              <a:off x="0" y="0"/>
              <a:ext cx="12192000" cy="681228"/>
            </a:xfrm>
            <a:prstGeom prst="rect">
              <a:avLst/>
            </a:prstGeom>
            <a:solidFill>
              <a:srgbClr val="00B0F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32" name="rect 332"/>
            <p:cNvSpPr/>
            <p:nvPr/>
          </p:nvSpPr>
          <p:spPr>
            <a:xfrm>
              <a:off x="2220467" y="129540"/>
              <a:ext cx="7731252" cy="448055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34" name="textbox 334"/>
            <p:cNvSpPr/>
            <p:nvPr/>
          </p:nvSpPr>
          <p:spPr>
            <a:xfrm>
              <a:off x="5042229" y="91999"/>
              <a:ext cx="1942464" cy="429894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sz="1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2700" algn="l" rtl="0" eaLnBrk="0">
                <a:lnSpc>
                  <a:spcPts val="3180"/>
                </a:lnSpc>
              </a:pPr>
              <a:r>
                <a:rPr sz="2300" kern="0" spc="6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3D连续帧项目</a:t>
              </a:r>
              <a:endParaRPr sz="2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36" name="path 336"/>
            <p:cNvSpPr/>
            <p:nvPr/>
          </p:nvSpPr>
          <p:spPr>
            <a:xfrm>
              <a:off x="240791" y="155447"/>
              <a:ext cx="321564" cy="323088"/>
            </a:xfrm>
            <a:custGeom>
              <a:avLst/>
              <a:gdLst/>
              <a:ahLst/>
              <a:cxnLst/>
              <a:rect l="0" t="0" r="0" b="0"/>
              <a:pathLst>
                <a:path w="506" h="508">
                  <a:moveTo>
                    <a:pt x="506" y="0"/>
                  </a:moveTo>
                  <a:lnTo>
                    <a:pt x="350" y="0"/>
                  </a:lnTo>
                  <a:lnTo>
                    <a:pt x="0" y="254"/>
                  </a:lnTo>
                  <a:lnTo>
                    <a:pt x="350" y="508"/>
                  </a:lnTo>
                  <a:lnTo>
                    <a:pt x="506" y="508"/>
                  </a:lnTo>
                  <a:lnTo>
                    <a:pt x="156" y="254"/>
                  </a:lnTo>
                  <a:lnTo>
                    <a:pt x="506" y="0"/>
                  </a:lnTo>
                </a:path>
              </a:pathLst>
            </a:cu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344" name="rect 344"/>
          <p:cNvSpPr/>
          <p:nvPr/>
        </p:nvSpPr>
        <p:spPr>
          <a:xfrm>
            <a:off x="0" y="6568440"/>
            <a:ext cx="12192000" cy="289559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46" name="textbox 346"/>
          <p:cNvSpPr/>
          <p:nvPr>
            <p:custDataLst>
              <p:tags r:id="rId3"/>
            </p:custDataLst>
          </p:nvPr>
        </p:nvSpPr>
        <p:spPr>
          <a:xfrm>
            <a:off x="7736840" y="3023107"/>
            <a:ext cx="881380" cy="8972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4000"/>
              </a:lnSpc>
            </a:pPr>
            <a:r>
              <a:rPr sz="6800" kern="0" spc="-10" dirty="0">
                <a:solidFill>
                  <a:srgbClr val="00B0F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》</a:t>
            </a:r>
            <a:endParaRPr sz="6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48" name="textbox 348"/>
          <p:cNvSpPr/>
          <p:nvPr>
            <p:custDataLst>
              <p:tags r:id="rId4"/>
            </p:custDataLst>
          </p:nvPr>
        </p:nvSpPr>
        <p:spPr>
          <a:xfrm>
            <a:off x="3804920" y="3023107"/>
            <a:ext cx="879475" cy="8972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4000"/>
              </a:lnSpc>
            </a:pPr>
            <a:r>
              <a:rPr sz="6800" kern="0" spc="-10" dirty="0">
                <a:solidFill>
                  <a:srgbClr val="00B0F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》</a:t>
            </a:r>
            <a:endParaRPr sz="6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7" name="图片 56" descr="创焱智科全logo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21290" y="59690"/>
            <a:ext cx="1744980" cy="631190"/>
          </a:xfrm>
          <a:prstGeom prst="rect">
            <a:avLst/>
          </a:prstGeom>
        </p:spPr>
      </p:pic>
      <p:pic>
        <p:nvPicPr>
          <p:cNvPr id="4" name="picture 31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"/>
          <a:stretch>
            <a:fillRect/>
          </a:stretch>
        </p:blipFill>
        <p:spPr>
          <a:xfrm>
            <a:off x="4380230" y="1666875"/>
            <a:ext cx="2855595" cy="3609975"/>
          </a:xfrm>
          <a:prstGeom prst="rect">
            <a:avLst/>
          </a:prstGeom>
        </p:spPr>
      </p:pic>
      <p:sp>
        <p:nvSpPr>
          <p:cNvPr id="7" name="textbox 318"/>
          <p:cNvSpPr/>
          <p:nvPr/>
        </p:nvSpPr>
        <p:spPr>
          <a:xfrm rot="21600000">
            <a:off x="4588998" y="2022576"/>
            <a:ext cx="2413635" cy="229171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1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88975" algn="l" rtl="0" eaLnBrk="0">
              <a:lnSpc>
                <a:spcPct val="87000"/>
              </a:lnSpc>
              <a:buClrTx/>
              <a:buSzTx/>
              <a:buFontTx/>
            </a:pPr>
            <a:r>
              <a:rPr sz="1700" kern="0" spc="70" dirty="0">
                <a:solidFill>
                  <a:srgbClr val="00B0F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技术挑战</a:t>
            </a:r>
            <a:endParaRPr sz="1700" kern="0" spc="70" dirty="0">
              <a:solidFill>
                <a:srgbClr val="00B0F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18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19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19000"/>
              </a:lnSpc>
            </a:pPr>
            <a:endParaRPr sz="3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19685" algn="l" rtl="0" eaLnBrk="0">
              <a:lnSpc>
                <a:spcPct val="127000"/>
              </a:lnSpc>
              <a:spcBef>
                <a:spcPts val="0"/>
              </a:spcBef>
            </a:pP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3D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点云数据量大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、复杂度高，连续帧标注需要精准处理动态目标的时空关联，确保标注数据的准确性和一致性，以满足自动驾驶系统对高精度数据的需求。</a:t>
            </a:r>
            <a:endParaRPr lang="zh-CN" altLang="en-US"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8" name="picture 31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"/>
          <a:stretch>
            <a:fillRect/>
          </a:stretch>
        </p:blipFill>
        <p:spPr>
          <a:xfrm>
            <a:off x="8455660" y="1666875"/>
            <a:ext cx="2855595" cy="3609975"/>
          </a:xfrm>
          <a:prstGeom prst="rect">
            <a:avLst/>
          </a:prstGeom>
        </p:spPr>
      </p:pic>
      <p:sp>
        <p:nvSpPr>
          <p:cNvPr id="9" name="textbox 318"/>
          <p:cNvSpPr/>
          <p:nvPr/>
        </p:nvSpPr>
        <p:spPr>
          <a:xfrm rot="21600000">
            <a:off x="8618073" y="1959076"/>
            <a:ext cx="2413635" cy="229171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1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88975" algn="l" rtl="0" eaLnBrk="0">
              <a:lnSpc>
                <a:spcPct val="87000"/>
              </a:lnSpc>
              <a:buClrTx/>
              <a:buSzTx/>
              <a:buFontTx/>
            </a:pPr>
            <a:r>
              <a:rPr lang="zh-CN" altLang="en-US" sz="1700" kern="0" spc="70" dirty="0">
                <a:solidFill>
                  <a:srgbClr val="00B0F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成果与价值</a:t>
            </a:r>
            <a:endParaRPr lang="zh-CN" altLang="en-US" sz="1700" kern="0" spc="70" dirty="0">
              <a:solidFill>
                <a:srgbClr val="00B0F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18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19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19000"/>
              </a:lnSpc>
            </a:pPr>
            <a:endParaRPr sz="3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19685" algn="l" rtl="0" eaLnBrk="0">
              <a:lnSpc>
                <a:spcPct val="127000"/>
              </a:lnSpc>
              <a:spcBef>
                <a:spcPts val="0"/>
              </a:spcBef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该项目为某车企提供了高质量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3D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连续帧标注数据，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显著提升了其自动驾驶系统的环境感知能力和决策准确性，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推动了自动驾驶技术的商业化应用进程。</a:t>
            </a:r>
            <a:endParaRPr lang="zh-CN" altLang="en-US"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picture 3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24383" y="728472"/>
            <a:ext cx="12082271" cy="5743955"/>
          </a:xfrm>
          <a:prstGeom prst="rect">
            <a:avLst/>
          </a:prstGeom>
        </p:spPr>
      </p:pic>
      <p:grpSp>
        <p:nvGrpSpPr>
          <p:cNvPr id="30" name="group 30"/>
          <p:cNvGrpSpPr/>
          <p:nvPr/>
        </p:nvGrpSpPr>
        <p:grpSpPr>
          <a:xfrm rot="21600000">
            <a:off x="0" y="0"/>
            <a:ext cx="12192000" cy="681228"/>
            <a:chOff x="0" y="0"/>
            <a:chExt cx="12192000" cy="681228"/>
          </a:xfrm>
        </p:grpSpPr>
        <p:sp>
          <p:nvSpPr>
            <p:cNvPr id="352" name="rect 352"/>
            <p:cNvSpPr/>
            <p:nvPr/>
          </p:nvSpPr>
          <p:spPr>
            <a:xfrm>
              <a:off x="0" y="0"/>
              <a:ext cx="12192000" cy="681228"/>
            </a:xfrm>
            <a:prstGeom prst="rect">
              <a:avLst/>
            </a:prstGeom>
            <a:solidFill>
              <a:srgbClr val="00B0F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54" name="rect 354"/>
            <p:cNvSpPr/>
            <p:nvPr/>
          </p:nvSpPr>
          <p:spPr>
            <a:xfrm>
              <a:off x="2220467" y="129540"/>
              <a:ext cx="7731252" cy="448055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56" name="textbox 356"/>
            <p:cNvSpPr/>
            <p:nvPr/>
          </p:nvSpPr>
          <p:spPr>
            <a:xfrm>
              <a:off x="5042229" y="91999"/>
              <a:ext cx="1942464" cy="429894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sz="1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2700" algn="l" rtl="0" eaLnBrk="0">
                <a:lnSpc>
                  <a:spcPts val="3180"/>
                </a:lnSpc>
              </a:pPr>
              <a:r>
                <a:rPr sz="2300" kern="0" spc="6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3D连续帧项目</a:t>
              </a:r>
              <a:endParaRPr sz="2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58" name="path 358"/>
            <p:cNvSpPr/>
            <p:nvPr/>
          </p:nvSpPr>
          <p:spPr>
            <a:xfrm>
              <a:off x="240791" y="155447"/>
              <a:ext cx="321564" cy="323088"/>
            </a:xfrm>
            <a:custGeom>
              <a:avLst/>
              <a:gdLst/>
              <a:ahLst/>
              <a:cxnLst/>
              <a:rect l="0" t="0" r="0" b="0"/>
              <a:pathLst>
                <a:path w="506" h="508">
                  <a:moveTo>
                    <a:pt x="506" y="0"/>
                  </a:moveTo>
                  <a:lnTo>
                    <a:pt x="350" y="0"/>
                  </a:lnTo>
                  <a:lnTo>
                    <a:pt x="0" y="254"/>
                  </a:lnTo>
                  <a:lnTo>
                    <a:pt x="350" y="508"/>
                  </a:lnTo>
                  <a:lnTo>
                    <a:pt x="506" y="508"/>
                  </a:lnTo>
                  <a:lnTo>
                    <a:pt x="156" y="254"/>
                  </a:lnTo>
                  <a:lnTo>
                    <a:pt x="506" y="0"/>
                  </a:lnTo>
                </a:path>
              </a:pathLst>
            </a:cu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366" name="rect 366"/>
          <p:cNvSpPr/>
          <p:nvPr/>
        </p:nvSpPr>
        <p:spPr>
          <a:xfrm>
            <a:off x="0" y="6568440"/>
            <a:ext cx="12192000" cy="289559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57" name="图片 56" descr="创焱智科全logo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21290" y="59690"/>
            <a:ext cx="1744980" cy="63119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picture 4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1891664" y="1141476"/>
            <a:ext cx="8798559" cy="5111813"/>
          </a:xfrm>
          <a:prstGeom prst="rect">
            <a:avLst/>
          </a:prstGeom>
        </p:spPr>
      </p:pic>
      <p:sp>
        <p:nvSpPr>
          <p:cNvPr id="440" name="textbox 440"/>
          <p:cNvSpPr/>
          <p:nvPr/>
        </p:nvSpPr>
        <p:spPr>
          <a:xfrm>
            <a:off x="4743627" y="185686"/>
            <a:ext cx="3112770" cy="113728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ts val="8750"/>
              </a:lnSpc>
            </a:pPr>
            <a:r>
              <a:rPr sz="6500" b="1" kern="0" spc="-2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PART03</a:t>
            </a:r>
            <a:endParaRPr sz="65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42" name="textbox 442"/>
          <p:cNvSpPr/>
          <p:nvPr/>
        </p:nvSpPr>
        <p:spPr>
          <a:xfrm>
            <a:off x="3873982" y="5059933"/>
            <a:ext cx="4784725" cy="7359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8000"/>
              </a:lnSpc>
            </a:pPr>
            <a:r>
              <a:rPr sz="5300" b="1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工作与生活环境</a:t>
            </a:r>
            <a:endParaRPr sz="5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48" name="picture 4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762000" y="193040"/>
            <a:ext cx="356235" cy="356234"/>
          </a:xfrm>
          <a:prstGeom prst="rect">
            <a:avLst/>
          </a:prstGeom>
        </p:spPr>
      </p:pic>
      <p:pic>
        <p:nvPicPr>
          <p:cNvPr id="450" name="picture 4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242060" y="193040"/>
            <a:ext cx="356235" cy="356234"/>
          </a:xfrm>
          <a:prstGeom prst="rect">
            <a:avLst/>
          </a:prstGeom>
        </p:spPr>
      </p:pic>
      <p:pic>
        <p:nvPicPr>
          <p:cNvPr id="452" name="picture 4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722120" y="193040"/>
            <a:ext cx="356235" cy="356234"/>
          </a:xfrm>
          <a:prstGeom prst="rect">
            <a:avLst/>
          </a:prstGeom>
        </p:spPr>
      </p:pic>
      <p:pic>
        <p:nvPicPr>
          <p:cNvPr id="454" name="picture 4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281940" y="193040"/>
            <a:ext cx="356234" cy="356234"/>
          </a:xfrm>
          <a:prstGeom prst="rect">
            <a:avLst/>
          </a:prstGeom>
        </p:spPr>
      </p:pic>
      <p:sp>
        <p:nvSpPr>
          <p:cNvPr id="456" name="rect 456"/>
          <p:cNvSpPr/>
          <p:nvPr/>
        </p:nvSpPr>
        <p:spPr>
          <a:xfrm>
            <a:off x="291464" y="6046470"/>
            <a:ext cx="607491" cy="57150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58" name="rect 458"/>
          <p:cNvSpPr/>
          <p:nvPr/>
        </p:nvSpPr>
        <p:spPr>
          <a:xfrm>
            <a:off x="291464" y="6280150"/>
            <a:ext cx="607491" cy="57150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60" name="rect 460"/>
          <p:cNvSpPr/>
          <p:nvPr/>
        </p:nvSpPr>
        <p:spPr>
          <a:xfrm>
            <a:off x="291464" y="6513830"/>
            <a:ext cx="607491" cy="57150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57" name="图片 56" descr="创焱智科全log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21290" y="59690"/>
            <a:ext cx="1744980" cy="63119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2" name="table 462"/>
          <p:cNvGraphicFramePr>
            <a:graphicFrameLocks noGrp="1"/>
          </p:cNvGraphicFramePr>
          <p:nvPr/>
        </p:nvGraphicFramePr>
        <p:xfrm>
          <a:off x="510540" y="2632709"/>
          <a:ext cx="8608059" cy="3821430"/>
        </p:xfrm>
        <a:graphic>
          <a:graphicData uri="http://schemas.openxmlformats.org/drawingml/2006/table">
            <a:tbl>
              <a:tblPr/>
              <a:tblGrid>
                <a:gridCol w="8608059"/>
              </a:tblGrid>
              <a:tr h="189992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92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85090" algn="l" rtl="0" eaLnBrk="0">
                        <a:lnSpc>
                          <a:spcPct val="88000"/>
                        </a:lnSpc>
                        <a:spcBef>
                          <a:spcPts val="5"/>
                        </a:spcBef>
                        <a:tabLst>
                          <a:tab pos="191770" algn="l"/>
                        </a:tabLst>
                      </a:pPr>
                      <a:r>
                        <a:rPr sz="2300" kern="0" spc="0" dirty="0">
                          <a:solidFill>
                            <a:srgbClr val="00B0F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	</a:t>
                      </a:r>
                      <a:r>
                        <a:rPr sz="2300" kern="0" spc="70" dirty="0">
                          <a:solidFill>
                            <a:srgbClr val="00B0F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办公空间布局</a:t>
                      </a:r>
                      <a:endParaRPr sz="23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l" rtl="0" eaLnBrk="0">
                        <a:lnSpc>
                          <a:spcPct val="133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154305" algn="l" rtl="0" eaLnBrk="0">
                        <a:lnSpc>
                          <a:spcPts val="2115"/>
                        </a:lnSpc>
                        <a:spcBef>
                          <a:spcPts val="455"/>
                        </a:spcBef>
                      </a:pPr>
                      <a:r>
                        <a:rPr sz="1500" kern="0" spc="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办公空间面积逾2000平方米，</a:t>
                      </a:r>
                      <a:r>
                        <a:rPr sz="1500" kern="0" spc="-2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500" kern="0" spc="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设有算法实验室</a:t>
                      </a:r>
                      <a:r>
                        <a:rPr sz="1500" kern="0" spc="-2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500" kern="0" spc="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、数据处理中心和客户展示区三大功能区，</a:t>
                      </a:r>
                      <a:r>
                        <a:rPr sz="1500" kern="0" spc="-2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500" kern="0" spc="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配</a:t>
                      </a:r>
                      <a:endParaRPr sz="15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l" rtl="0" eaLnBrk="0">
                        <a:lnSpc>
                          <a:spcPct val="107000"/>
                        </a:lnSpc>
                      </a:pPr>
                      <a:endParaRPr sz="5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154940" algn="l" rtl="0" eaLnBrk="0">
                        <a:lnSpc>
                          <a:spcPct val="91000"/>
                        </a:lnSpc>
                        <a:spcBef>
                          <a:spcPts val="5"/>
                        </a:spcBef>
                      </a:pPr>
                      <a:r>
                        <a:rPr sz="15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备了先进的硬件设施和完善的软件支持，</a:t>
                      </a:r>
                      <a:r>
                        <a:rPr sz="1500" kern="0" spc="-2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5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满足不同</a:t>
                      </a: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部门的工作需求。</a:t>
                      </a:r>
                      <a:endParaRPr sz="15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95959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151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2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12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85090" algn="l" rtl="0" eaLnBrk="0">
                        <a:lnSpc>
                          <a:spcPct val="88000"/>
                        </a:lnSpc>
                        <a:spcBef>
                          <a:spcPts val="0"/>
                        </a:spcBef>
                        <a:tabLst>
                          <a:tab pos="191135" algn="l"/>
                        </a:tabLst>
                      </a:pPr>
                      <a:r>
                        <a:rPr sz="2300" kern="0" spc="0" dirty="0">
                          <a:solidFill>
                            <a:srgbClr val="00B0F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	</a:t>
                      </a:r>
                      <a:r>
                        <a:rPr sz="2300" kern="0" spc="70" dirty="0">
                          <a:solidFill>
                            <a:srgbClr val="00B0F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休闲与放松</a:t>
                      </a:r>
                      <a:endParaRPr sz="23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l" rtl="0" eaLnBrk="0">
                        <a:lnSpc>
                          <a:spcPct val="133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153670" algn="l" rtl="0" eaLnBrk="0">
                        <a:lnSpc>
                          <a:spcPct val="91000"/>
                        </a:lnSpc>
                        <a:spcBef>
                          <a:spcPts val="460"/>
                        </a:spcBef>
                      </a:pPr>
                      <a:r>
                        <a:rPr sz="15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公司注重员工的休闲与放松，</a:t>
                      </a:r>
                      <a:r>
                        <a:rPr sz="1500" kern="0" spc="-2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5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提供了舒适的休息区和茶</a:t>
                      </a:r>
                      <a:r>
                        <a:rPr sz="15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歇区，</a:t>
                      </a:r>
                      <a:r>
                        <a:rPr sz="1500" kern="0" spc="-2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5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员工可以在工作间隙进行休息和</a:t>
                      </a:r>
                      <a:endParaRPr sz="15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54940" algn="l" rtl="0" eaLnBrk="0">
                        <a:lnSpc>
                          <a:spcPts val="2495"/>
                        </a:lnSpc>
                      </a:pP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交流，</a:t>
                      </a:r>
                      <a:r>
                        <a:rPr sz="1500" kern="0" spc="-2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5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缓解工作压力</a:t>
                      </a:r>
                      <a:r>
                        <a:rPr sz="1500" kern="0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</a:t>
                      </a:r>
                      <a:r>
                        <a:rPr sz="1500" kern="0" spc="-2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500" kern="0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提高工作效率和创造力。</a:t>
                      </a:r>
                      <a:endParaRPr sz="15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95959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64" name="path 464"/>
          <p:cNvSpPr/>
          <p:nvPr/>
        </p:nvSpPr>
        <p:spPr>
          <a:xfrm>
            <a:off x="510540" y="4847844"/>
            <a:ext cx="85344" cy="344423"/>
          </a:xfrm>
          <a:custGeom>
            <a:avLst/>
            <a:gdLst/>
            <a:ahLst/>
            <a:cxnLst/>
            <a:rect l="0" t="0" r="0" b="0"/>
            <a:pathLst>
              <a:path w="134" h="542">
                <a:moveTo>
                  <a:pt x="0" y="0"/>
                </a:moveTo>
                <a:lnTo>
                  <a:pt x="134" y="0"/>
                </a:lnTo>
                <a:lnTo>
                  <a:pt x="134" y="542"/>
                </a:lnTo>
                <a:lnTo>
                  <a:pt x="0" y="542"/>
                </a:lnTo>
                <a:lnTo>
                  <a:pt x="0" y="0"/>
                </a:lnTo>
                <a:close/>
              </a:path>
            </a:pathLst>
          </a:cu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66" name="path 466"/>
          <p:cNvSpPr/>
          <p:nvPr/>
        </p:nvSpPr>
        <p:spPr>
          <a:xfrm>
            <a:off x="510540" y="2901695"/>
            <a:ext cx="85344" cy="344423"/>
          </a:xfrm>
          <a:custGeom>
            <a:avLst/>
            <a:gdLst/>
            <a:ahLst/>
            <a:cxnLst/>
            <a:rect l="0" t="0" r="0" b="0"/>
            <a:pathLst>
              <a:path w="134" h="542">
                <a:moveTo>
                  <a:pt x="0" y="0"/>
                </a:moveTo>
                <a:lnTo>
                  <a:pt x="134" y="0"/>
                </a:lnTo>
                <a:lnTo>
                  <a:pt x="134" y="542"/>
                </a:lnTo>
                <a:lnTo>
                  <a:pt x="0" y="542"/>
                </a:lnTo>
                <a:lnTo>
                  <a:pt x="0" y="0"/>
                </a:lnTo>
                <a:close/>
              </a:path>
            </a:pathLst>
          </a:cu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468" name="picture 46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9371076" y="1891146"/>
            <a:ext cx="2649387" cy="3872158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 rot="21600000">
            <a:off x="0" y="0"/>
            <a:ext cx="12192000" cy="681228"/>
            <a:chOff x="0" y="0"/>
            <a:chExt cx="12192000" cy="681228"/>
          </a:xfrm>
        </p:grpSpPr>
        <p:sp>
          <p:nvSpPr>
            <p:cNvPr id="470" name="rect 470"/>
            <p:cNvSpPr/>
            <p:nvPr/>
          </p:nvSpPr>
          <p:spPr>
            <a:xfrm>
              <a:off x="0" y="0"/>
              <a:ext cx="12192000" cy="681228"/>
            </a:xfrm>
            <a:prstGeom prst="rect">
              <a:avLst/>
            </a:prstGeom>
            <a:solidFill>
              <a:srgbClr val="00B0F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472" name="rect 472"/>
            <p:cNvSpPr/>
            <p:nvPr/>
          </p:nvSpPr>
          <p:spPr>
            <a:xfrm>
              <a:off x="2220467" y="129540"/>
              <a:ext cx="7731252" cy="448055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474" name="textbox 474"/>
            <p:cNvSpPr/>
            <p:nvPr/>
          </p:nvSpPr>
          <p:spPr>
            <a:xfrm>
              <a:off x="4679315" y="155575"/>
              <a:ext cx="2138045" cy="33274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76000"/>
                </a:lnSpc>
              </a:pPr>
              <a:endParaRPr sz="1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2700" algn="l" rtl="0" eaLnBrk="0">
                <a:lnSpc>
                  <a:spcPct val="88000"/>
                </a:lnSpc>
              </a:pPr>
              <a:r>
                <a:rPr lang="zh-CN" sz="2300" kern="0" spc="6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工作与生活环境</a:t>
              </a:r>
              <a:endParaRPr lang="zh-CN" sz="2300" kern="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76" name="path 476"/>
            <p:cNvSpPr/>
            <p:nvPr/>
          </p:nvSpPr>
          <p:spPr>
            <a:xfrm>
              <a:off x="240791" y="155447"/>
              <a:ext cx="321564" cy="323088"/>
            </a:xfrm>
            <a:custGeom>
              <a:avLst/>
              <a:gdLst/>
              <a:ahLst/>
              <a:cxnLst/>
              <a:rect l="0" t="0" r="0" b="0"/>
              <a:pathLst>
                <a:path w="506" h="508">
                  <a:moveTo>
                    <a:pt x="506" y="0"/>
                  </a:moveTo>
                  <a:lnTo>
                    <a:pt x="350" y="0"/>
                  </a:lnTo>
                  <a:lnTo>
                    <a:pt x="0" y="254"/>
                  </a:lnTo>
                  <a:lnTo>
                    <a:pt x="350" y="508"/>
                  </a:lnTo>
                  <a:lnTo>
                    <a:pt x="506" y="508"/>
                  </a:lnTo>
                  <a:lnTo>
                    <a:pt x="156" y="254"/>
                  </a:lnTo>
                  <a:lnTo>
                    <a:pt x="506" y="0"/>
                  </a:lnTo>
                </a:path>
              </a:pathLst>
            </a:cu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484" name="textbox 484"/>
          <p:cNvSpPr/>
          <p:nvPr/>
        </p:nvSpPr>
        <p:spPr>
          <a:xfrm>
            <a:off x="509905" y="1731010"/>
            <a:ext cx="8358505" cy="76009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0000"/>
              </a:lnSpc>
            </a:pPr>
            <a:r>
              <a:rPr sz="1500" kern="0" spc="1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公司总部基地位于新余科创芯孵化产业园，地理位置优越，交通便利，周边科技企业和创新资源丰富，为公司的发展提供了良好的外部环境。</a:t>
            </a:r>
            <a:endParaRPr sz="15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86" name="textbox 486"/>
          <p:cNvSpPr/>
          <p:nvPr/>
        </p:nvSpPr>
        <p:spPr>
          <a:xfrm>
            <a:off x="497840" y="1081532"/>
            <a:ext cx="2030729" cy="38862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sz="2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97790" algn="l" rtl="0" eaLnBrk="0">
              <a:lnSpc>
                <a:spcPct val="88000"/>
              </a:lnSpc>
              <a:tabLst>
                <a:tab pos="204470" algn="l"/>
              </a:tabLst>
            </a:pPr>
            <a:r>
              <a:rPr sz="2300" kern="0" spc="0" dirty="0">
                <a:solidFill>
                  <a:srgbClr val="00B0F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sz="2300" kern="0" spc="70" dirty="0">
                <a:solidFill>
                  <a:srgbClr val="00B0F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总部基地位置</a:t>
            </a:r>
            <a:endParaRPr sz="2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88" name="path 488"/>
          <p:cNvSpPr/>
          <p:nvPr/>
        </p:nvSpPr>
        <p:spPr>
          <a:xfrm>
            <a:off x="510540" y="1094232"/>
            <a:ext cx="85344" cy="342900"/>
          </a:xfrm>
          <a:custGeom>
            <a:avLst/>
            <a:gdLst/>
            <a:ahLst/>
            <a:cxnLst/>
            <a:rect l="0" t="0" r="0" b="0"/>
            <a:pathLst>
              <a:path w="134" h="540">
                <a:moveTo>
                  <a:pt x="0" y="0"/>
                </a:moveTo>
                <a:lnTo>
                  <a:pt x="134" y="0"/>
                </a:lnTo>
                <a:lnTo>
                  <a:pt x="134" y="540"/>
                </a:lnTo>
                <a:lnTo>
                  <a:pt x="0" y="540"/>
                </a:lnTo>
                <a:lnTo>
                  <a:pt x="0" y="0"/>
                </a:lnTo>
                <a:close/>
              </a:path>
            </a:pathLst>
          </a:cu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57" name="图片 56" descr="创焱智科全logo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21290" y="59690"/>
            <a:ext cx="1744980" cy="63119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8"/>
          <p:cNvGrpSpPr/>
          <p:nvPr/>
        </p:nvGrpSpPr>
        <p:grpSpPr>
          <a:xfrm rot="21600000">
            <a:off x="0" y="0"/>
            <a:ext cx="12192000" cy="681228"/>
            <a:chOff x="0" y="0"/>
            <a:chExt cx="12192000" cy="681228"/>
          </a:xfrm>
        </p:grpSpPr>
        <p:sp>
          <p:nvSpPr>
            <p:cNvPr id="492" name="rect 492"/>
            <p:cNvSpPr/>
            <p:nvPr/>
          </p:nvSpPr>
          <p:spPr>
            <a:xfrm>
              <a:off x="0" y="0"/>
              <a:ext cx="12192000" cy="681228"/>
            </a:xfrm>
            <a:prstGeom prst="rect">
              <a:avLst/>
            </a:prstGeom>
            <a:solidFill>
              <a:srgbClr val="00B0F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494" name="rect 494"/>
            <p:cNvSpPr/>
            <p:nvPr/>
          </p:nvSpPr>
          <p:spPr>
            <a:xfrm>
              <a:off x="2220467" y="129540"/>
              <a:ext cx="7731252" cy="448055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496" name="textbox 496"/>
            <p:cNvSpPr/>
            <p:nvPr/>
          </p:nvSpPr>
          <p:spPr>
            <a:xfrm>
              <a:off x="4730115" y="173990"/>
              <a:ext cx="2534285" cy="33274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76000"/>
                </a:lnSpc>
              </a:pPr>
              <a:endParaRPr sz="1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2700" algn="l" rtl="0" eaLnBrk="0">
                <a:lnSpc>
                  <a:spcPct val="88000"/>
                </a:lnSpc>
              </a:pPr>
              <a:r>
                <a:rPr lang="zh-CN" sz="2300" kern="0" spc="6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工作与生活</a:t>
              </a:r>
              <a:r>
                <a:rPr sz="2300" kern="0" spc="6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环境</a:t>
              </a:r>
              <a:endParaRPr sz="2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98" name="path 498"/>
            <p:cNvSpPr/>
            <p:nvPr/>
          </p:nvSpPr>
          <p:spPr>
            <a:xfrm>
              <a:off x="240791" y="155447"/>
              <a:ext cx="321564" cy="323088"/>
            </a:xfrm>
            <a:custGeom>
              <a:avLst/>
              <a:gdLst/>
              <a:ahLst/>
              <a:cxnLst/>
              <a:rect l="0" t="0" r="0" b="0"/>
              <a:pathLst>
                <a:path w="506" h="508">
                  <a:moveTo>
                    <a:pt x="506" y="0"/>
                  </a:moveTo>
                  <a:lnTo>
                    <a:pt x="350" y="0"/>
                  </a:lnTo>
                  <a:lnTo>
                    <a:pt x="0" y="254"/>
                  </a:lnTo>
                  <a:lnTo>
                    <a:pt x="350" y="508"/>
                  </a:lnTo>
                  <a:lnTo>
                    <a:pt x="506" y="508"/>
                  </a:lnTo>
                  <a:lnTo>
                    <a:pt x="156" y="254"/>
                  </a:lnTo>
                  <a:lnTo>
                    <a:pt x="506" y="0"/>
                  </a:lnTo>
                </a:path>
              </a:pathLst>
            </a:cu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pic>
        <p:nvPicPr>
          <p:cNvPr id="468" name="picture 46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661035" y="1977390"/>
            <a:ext cx="2626360" cy="3839845"/>
          </a:xfrm>
          <a:prstGeom prst="rect">
            <a:avLst/>
          </a:prstGeom>
        </p:spPr>
      </p:pic>
      <p:pic>
        <p:nvPicPr>
          <p:cNvPr id="29" name="194_1749888768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96690" y="778510"/>
            <a:ext cx="3956050" cy="5739130"/>
          </a:xfrm>
          <a:prstGeom prst="rect">
            <a:avLst/>
          </a:prstGeom>
        </p:spPr>
      </p:pic>
      <p:pic>
        <p:nvPicPr>
          <p:cNvPr id="57" name="图片 56" descr="创焱智科全logo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21290" y="59690"/>
            <a:ext cx="1744980" cy="63119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9342755" y="2112645"/>
            <a:ext cx="1652905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picture 5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1891664" y="1141476"/>
            <a:ext cx="8798559" cy="5111813"/>
          </a:xfrm>
          <a:prstGeom prst="rect">
            <a:avLst/>
          </a:prstGeom>
        </p:spPr>
      </p:pic>
      <p:sp>
        <p:nvSpPr>
          <p:cNvPr id="508" name="textbox 508"/>
          <p:cNvSpPr/>
          <p:nvPr/>
        </p:nvSpPr>
        <p:spPr>
          <a:xfrm>
            <a:off x="3513988" y="5060619"/>
            <a:ext cx="5488304" cy="73088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7000"/>
              </a:lnSpc>
              <a:spcBef>
                <a:spcPts val="0"/>
              </a:spcBef>
            </a:pPr>
            <a:r>
              <a:rPr sz="5300" b="1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校园招聘岗位需求</a:t>
            </a:r>
            <a:endParaRPr sz="5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10" name="textbox 510"/>
          <p:cNvSpPr/>
          <p:nvPr/>
        </p:nvSpPr>
        <p:spPr>
          <a:xfrm>
            <a:off x="4744262" y="185686"/>
            <a:ext cx="3111500" cy="113728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ts val="8750"/>
              </a:lnSpc>
            </a:pPr>
            <a:r>
              <a:rPr sz="6500" b="1" kern="0" spc="-2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PART0</a:t>
            </a:r>
            <a:r>
              <a:rPr sz="6500" b="1" kern="0" spc="-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endParaRPr sz="65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16" name="picture 5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762000" y="193040"/>
            <a:ext cx="356235" cy="356234"/>
          </a:xfrm>
          <a:prstGeom prst="rect">
            <a:avLst/>
          </a:prstGeom>
        </p:spPr>
      </p:pic>
      <p:pic>
        <p:nvPicPr>
          <p:cNvPr id="518" name="picture 5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242060" y="193040"/>
            <a:ext cx="356235" cy="356234"/>
          </a:xfrm>
          <a:prstGeom prst="rect">
            <a:avLst/>
          </a:prstGeom>
        </p:spPr>
      </p:pic>
      <p:pic>
        <p:nvPicPr>
          <p:cNvPr id="520" name="picture 5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722120" y="193040"/>
            <a:ext cx="356235" cy="356234"/>
          </a:xfrm>
          <a:prstGeom prst="rect">
            <a:avLst/>
          </a:prstGeom>
        </p:spPr>
      </p:pic>
      <p:pic>
        <p:nvPicPr>
          <p:cNvPr id="522" name="picture 5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281940" y="193040"/>
            <a:ext cx="356234" cy="356234"/>
          </a:xfrm>
          <a:prstGeom prst="rect">
            <a:avLst/>
          </a:prstGeom>
        </p:spPr>
      </p:pic>
      <p:sp>
        <p:nvSpPr>
          <p:cNvPr id="524" name="rect 524"/>
          <p:cNvSpPr/>
          <p:nvPr/>
        </p:nvSpPr>
        <p:spPr>
          <a:xfrm>
            <a:off x="291464" y="6046470"/>
            <a:ext cx="607491" cy="57150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26" name="rect 526"/>
          <p:cNvSpPr/>
          <p:nvPr/>
        </p:nvSpPr>
        <p:spPr>
          <a:xfrm>
            <a:off x="291464" y="6280150"/>
            <a:ext cx="607491" cy="57150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28" name="rect 528"/>
          <p:cNvSpPr/>
          <p:nvPr/>
        </p:nvSpPr>
        <p:spPr>
          <a:xfrm>
            <a:off x="291464" y="6513830"/>
            <a:ext cx="607491" cy="57150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9" name="图片 8" descr="创焱智科全log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21290" y="59690"/>
            <a:ext cx="1744980" cy="63119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picture 5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8361821" y="1091183"/>
            <a:ext cx="3665303" cy="4665731"/>
          </a:xfrm>
          <a:prstGeom prst="rect">
            <a:avLst/>
          </a:prstGeom>
        </p:spPr>
      </p:pic>
      <p:sp>
        <p:nvSpPr>
          <p:cNvPr id="532" name="textbox 532"/>
          <p:cNvSpPr/>
          <p:nvPr/>
        </p:nvSpPr>
        <p:spPr>
          <a:xfrm>
            <a:off x="400685" y="899795"/>
            <a:ext cx="7719695" cy="29972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3000"/>
              </a:lnSpc>
            </a:pPr>
            <a:r>
              <a:rPr sz="2800" b="1" kern="0" spc="-100" dirty="0">
                <a:solidFill>
                  <a:srgbClr val="00B0F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岗位职责</a:t>
            </a:r>
            <a:endParaRPr sz="4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1270" algn="l" rtl="0" eaLnBrk="0">
              <a:lnSpc>
                <a:spcPct val="128000"/>
              </a:lnSpc>
              <a:spcBef>
                <a:spcPts val="5"/>
              </a:spcBef>
            </a:pPr>
            <a:r>
              <a:rPr kern="0" spc="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按照项目规则和培训要求，</a:t>
            </a:r>
            <a:r>
              <a:rPr kern="0" spc="-3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kern="0" spc="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完成234D点云标注</a:t>
            </a:r>
            <a:r>
              <a:rPr kern="0" spc="-2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kern="0" spc="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、语音标注</a:t>
            </a:r>
            <a:r>
              <a:rPr kern="0" spc="-2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kern="0" spc="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、文本标</a:t>
            </a:r>
            <a:r>
              <a:rPr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注等基础性工作；</a:t>
            </a:r>
            <a:r>
              <a:rPr kern="0" spc="-4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确保标注质量，</a:t>
            </a:r>
            <a:r>
              <a:rPr kern="0" spc="-4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不合格的</a:t>
            </a:r>
            <a:r>
              <a:rPr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标注需及时返修。</a:t>
            </a:r>
            <a:endParaRPr kern="0" spc="-2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indent="1270" algn="l" rtl="0" eaLnBrk="0">
              <a:lnSpc>
                <a:spcPct val="128000"/>
              </a:lnSpc>
              <a:spcBef>
                <a:spcPts val="5"/>
              </a:spcBef>
            </a:pPr>
            <a:r>
              <a:rPr lang="zh-CN" sz="2800" b="1" kern="0" spc="-100" dirty="0">
                <a:solidFill>
                  <a:srgbClr val="00B0F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上班时间</a:t>
            </a:r>
            <a:endParaRPr lang="zh-CN" sz="2800" b="1" kern="0" spc="-100" dirty="0">
              <a:solidFill>
                <a:srgbClr val="00B0F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700" indent="1270" algn="l" rtl="0" eaLnBrk="0">
              <a:lnSpc>
                <a:spcPct val="128000"/>
              </a:lnSpc>
              <a:spcBef>
                <a:spcPts val="5"/>
              </a:spcBef>
            </a:pPr>
            <a:r>
              <a:rPr 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周一到周六，上午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00-12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00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，下午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13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00-18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00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，固定周日休息，国家节假日正常休息。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indent="1270" algn="l" rtl="0" eaLnBrk="0">
              <a:lnSpc>
                <a:spcPct val="128000"/>
              </a:lnSpc>
              <a:spcBef>
                <a:spcPts val="5"/>
              </a:spcBef>
            </a:pP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indent="1270" algn="l" rtl="0" eaLnBrk="0">
              <a:lnSpc>
                <a:spcPct val="128000"/>
              </a:lnSpc>
              <a:spcBef>
                <a:spcPts val="5"/>
              </a:spcBef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薪资待遇面议，实习生提供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住宿。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40" name="group 40"/>
          <p:cNvGrpSpPr/>
          <p:nvPr/>
        </p:nvGrpSpPr>
        <p:grpSpPr>
          <a:xfrm rot="21600000">
            <a:off x="0" y="0"/>
            <a:ext cx="12192000" cy="681228"/>
            <a:chOff x="0" y="0"/>
            <a:chExt cx="12192000" cy="681228"/>
          </a:xfrm>
        </p:grpSpPr>
        <p:sp>
          <p:nvSpPr>
            <p:cNvPr id="534" name="rect 534"/>
            <p:cNvSpPr/>
            <p:nvPr/>
          </p:nvSpPr>
          <p:spPr>
            <a:xfrm>
              <a:off x="0" y="0"/>
              <a:ext cx="12192000" cy="681228"/>
            </a:xfrm>
            <a:prstGeom prst="rect">
              <a:avLst/>
            </a:prstGeom>
            <a:solidFill>
              <a:srgbClr val="00B0F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536" name="rect 536"/>
            <p:cNvSpPr/>
            <p:nvPr/>
          </p:nvSpPr>
          <p:spPr>
            <a:xfrm>
              <a:off x="2220467" y="129540"/>
              <a:ext cx="7731252" cy="448055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538" name="textbox 538"/>
            <p:cNvSpPr/>
            <p:nvPr/>
          </p:nvSpPr>
          <p:spPr>
            <a:xfrm>
              <a:off x="5551170" y="144119"/>
              <a:ext cx="924560" cy="33464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9000"/>
                </a:lnSpc>
              </a:pPr>
              <a:endParaRPr sz="1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2700" algn="l" rtl="0" eaLnBrk="0">
                <a:lnSpc>
                  <a:spcPct val="88000"/>
                </a:lnSpc>
              </a:pPr>
              <a:r>
                <a:rPr sz="2300" kern="0" spc="5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标注员</a:t>
              </a:r>
              <a:endParaRPr sz="2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40" name="path 540"/>
            <p:cNvSpPr/>
            <p:nvPr/>
          </p:nvSpPr>
          <p:spPr>
            <a:xfrm>
              <a:off x="240791" y="155447"/>
              <a:ext cx="321564" cy="323088"/>
            </a:xfrm>
            <a:custGeom>
              <a:avLst/>
              <a:gdLst/>
              <a:ahLst/>
              <a:cxnLst/>
              <a:rect l="0" t="0" r="0" b="0"/>
              <a:pathLst>
                <a:path w="506" h="508">
                  <a:moveTo>
                    <a:pt x="506" y="0"/>
                  </a:moveTo>
                  <a:lnTo>
                    <a:pt x="350" y="0"/>
                  </a:lnTo>
                  <a:lnTo>
                    <a:pt x="0" y="254"/>
                  </a:lnTo>
                  <a:lnTo>
                    <a:pt x="350" y="508"/>
                  </a:lnTo>
                  <a:lnTo>
                    <a:pt x="506" y="508"/>
                  </a:lnTo>
                  <a:lnTo>
                    <a:pt x="156" y="254"/>
                  </a:lnTo>
                  <a:lnTo>
                    <a:pt x="506" y="0"/>
                  </a:lnTo>
                </a:path>
              </a:pathLst>
            </a:cu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548" name="textbox 548"/>
          <p:cNvSpPr/>
          <p:nvPr/>
        </p:nvSpPr>
        <p:spPr>
          <a:xfrm>
            <a:off x="4335780" y="4798060"/>
            <a:ext cx="4101465" cy="175641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5875" algn="l" rtl="0" eaLnBrk="0">
              <a:lnSpc>
                <a:spcPct val="85000"/>
              </a:lnSpc>
            </a:pPr>
            <a:r>
              <a:rPr sz="1700" kern="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专业通道：</a:t>
            </a:r>
            <a:r>
              <a:rPr sz="1700" kern="0" spc="-2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700" kern="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标注员→高级标注员→质</a:t>
            </a:r>
            <a:endParaRPr sz="17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4765" indent="-12065" algn="l" rtl="0" eaLnBrk="0">
              <a:lnSpc>
                <a:spcPct val="141000"/>
              </a:lnSpc>
              <a:spcBef>
                <a:spcPts val="30"/>
              </a:spcBef>
            </a:pPr>
            <a:r>
              <a:rPr sz="1700" kern="0" spc="1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检专员→数据训练师→</a:t>
            </a:r>
            <a:r>
              <a:rPr sz="1700" kern="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首席标注工程</a:t>
            </a:r>
            <a:r>
              <a:rPr sz="17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700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师</a:t>
            </a:r>
            <a:endParaRPr sz="17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4605" indent="1270" algn="l" rtl="0" eaLnBrk="0">
              <a:lnSpc>
                <a:spcPct val="134000"/>
              </a:lnSpc>
              <a:spcBef>
                <a:spcPts val="220"/>
              </a:spcBef>
            </a:pPr>
            <a:r>
              <a:rPr sz="1700" kern="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管理通道：</a:t>
            </a:r>
            <a:r>
              <a:rPr sz="1700" kern="0" spc="-2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700" kern="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标注员→标注组长→项目</a:t>
            </a:r>
            <a:r>
              <a:rPr sz="17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700" kern="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经理→运营总监，</a:t>
            </a:r>
            <a:r>
              <a:rPr sz="1700" kern="0" spc="-2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700" kern="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为员工提供广阔的</a:t>
            </a:r>
            <a:r>
              <a:rPr sz="17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700" kern="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职业发展空间。</a:t>
            </a:r>
            <a:endParaRPr sz="17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50" name="textbox 550"/>
          <p:cNvSpPr/>
          <p:nvPr/>
        </p:nvSpPr>
        <p:spPr>
          <a:xfrm>
            <a:off x="399415" y="5223510"/>
            <a:ext cx="3677920" cy="124333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3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2540" algn="l" rtl="0" eaLnBrk="0">
              <a:lnSpc>
                <a:spcPct val="127000"/>
              </a:lnSpc>
            </a:pPr>
            <a:r>
              <a:rPr sz="1700" kern="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熟悉自动驾驶</a:t>
            </a:r>
            <a:r>
              <a:rPr sz="1700" kern="0" spc="-2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700" kern="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、语音</a:t>
            </a:r>
            <a:r>
              <a:rPr sz="1700" kern="0" spc="-2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700" kern="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、文本的数据标</a:t>
            </a:r>
            <a:r>
              <a:rPr sz="17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700" kern="0" spc="1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注流程和要求；</a:t>
            </a:r>
            <a:r>
              <a:rPr sz="1700" kern="0" spc="-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700" kern="0" spc="1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熟练掌握234</a:t>
            </a:r>
            <a:r>
              <a:rPr sz="1700" kern="0" spc="1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D标注</a:t>
            </a:r>
            <a:r>
              <a:rPr sz="17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700" kern="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工具的使用，</a:t>
            </a:r>
            <a:r>
              <a:rPr sz="1700" kern="0" spc="-2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700" kern="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能够快速准确地完成标</a:t>
            </a:r>
            <a:r>
              <a:rPr sz="17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700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注任务</a:t>
            </a:r>
            <a:r>
              <a:rPr sz="1200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52" name="textbox 552"/>
          <p:cNvSpPr/>
          <p:nvPr/>
        </p:nvSpPr>
        <p:spPr>
          <a:xfrm>
            <a:off x="309371" y="4032249"/>
            <a:ext cx="3768090" cy="559434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6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404620" algn="l" rtl="0" eaLnBrk="0">
              <a:lnSpc>
                <a:spcPct val="87000"/>
              </a:lnSpc>
              <a:spcBef>
                <a:spcPts val="5"/>
              </a:spcBef>
            </a:pPr>
            <a:r>
              <a:rPr sz="2000" kern="0" spc="-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任职要求</a:t>
            </a:r>
            <a:endParaRPr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54" name="textbox 554"/>
          <p:cNvSpPr/>
          <p:nvPr/>
        </p:nvSpPr>
        <p:spPr>
          <a:xfrm>
            <a:off x="4415789" y="4031614"/>
            <a:ext cx="3768090" cy="559434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3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403985" algn="l" rtl="0" eaLnBrk="0">
              <a:lnSpc>
                <a:spcPct val="88000"/>
              </a:lnSpc>
              <a:spcBef>
                <a:spcPts val="0"/>
              </a:spcBef>
            </a:pPr>
            <a:r>
              <a:rPr sz="2000" kern="0" spc="-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发展通道</a:t>
            </a:r>
            <a:endParaRPr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9" name="图片 8" descr="创焱智科全logo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21290" y="59690"/>
            <a:ext cx="1744980" cy="63119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picture 5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609600" y="1210945"/>
            <a:ext cx="7819390" cy="1443354"/>
          </a:xfrm>
          <a:prstGeom prst="rect">
            <a:avLst/>
          </a:prstGeom>
        </p:spPr>
      </p:pic>
      <p:sp>
        <p:nvSpPr>
          <p:cNvPr id="558" name="textbox 558"/>
          <p:cNvSpPr/>
          <p:nvPr/>
        </p:nvSpPr>
        <p:spPr>
          <a:xfrm>
            <a:off x="416179" y="706882"/>
            <a:ext cx="770255" cy="103631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ts val="7955"/>
              </a:lnSpc>
            </a:pPr>
            <a:r>
              <a:rPr sz="5200" b="1" kern="0" spc="-2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01</a:t>
            </a:r>
            <a:endParaRPr sz="5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60" name="picture 5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4020184" y="3175634"/>
            <a:ext cx="7819390" cy="1443355"/>
          </a:xfrm>
          <a:prstGeom prst="rect">
            <a:avLst/>
          </a:prstGeom>
        </p:spPr>
      </p:pic>
      <p:sp>
        <p:nvSpPr>
          <p:cNvPr id="562" name="textbox 562"/>
          <p:cNvSpPr/>
          <p:nvPr/>
        </p:nvSpPr>
        <p:spPr>
          <a:xfrm>
            <a:off x="1124127" y="1078851"/>
            <a:ext cx="7052944" cy="26289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4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48920" algn="l" rtl="0" eaLnBrk="0">
              <a:lnSpc>
                <a:spcPct val="88000"/>
              </a:lnSpc>
            </a:pPr>
            <a:r>
              <a:rPr sz="2300" kern="0" spc="20" dirty="0">
                <a:solidFill>
                  <a:srgbClr val="00B0F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岗位职责</a:t>
            </a:r>
            <a:endParaRPr sz="2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 rtl="0" eaLnBrk="0">
              <a:lnSpc>
                <a:spcPct val="90000"/>
              </a:lnSpc>
              <a:spcBef>
                <a:spcPts val="1675"/>
              </a:spcBef>
            </a:pPr>
            <a:r>
              <a:rPr sz="1700" kern="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负责开发自动化脚本和插件，</a:t>
            </a:r>
            <a:r>
              <a:rPr sz="1700" kern="0" spc="-2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700" kern="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如批量数据格式转换</a:t>
            </a:r>
            <a:r>
              <a:rPr sz="1700" kern="0" spc="-2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700" kern="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、批量命名插件等，</a:t>
            </a:r>
            <a:endParaRPr sz="17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indent="1270" algn="l" rtl="0" eaLnBrk="0">
              <a:lnSpc>
                <a:spcPct val="138000"/>
              </a:lnSpc>
              <a:spcBef>
                <a:spcPts val="15"/>
              </a:spcBef>
            </a:pPr>
            <a:r>
              <a:rPr sz="1700" kern="0" spc="1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提高数据处理效率；</a:t>
            </a:r>
            <a:r>
              <a:rPr sz="1700" kern="0" spc="-2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700" kern="0" spc="1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针对标注工具开发并提升预识别插件，</a:t>
            </a:r>
            <a:r>
              <a:rPr sz="1700" kern="0" spc="-3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700" kern="0" spc="1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提升标注</a:t>
            </a:r>
            <a:r>
              <a:rPr sz="17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700" kern="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效率。</a:t>
            </a:r>
            <a:endParaRPr sz="17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715260" algn="l" rtl="0" eaLnBrk="0">
              <a:lnSpc>
                <a:spcPts val="7955"/>
              </a:lnSpc>
              <a:spcBef>
                <a:spcPts val="970"/>
              </a:spcBef>
            </a:pPr>
            <a:r>
              <a:rPr sz="5900" b="1" kern="0" spc="-1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02</a:t>
            </a:r>
            <a:endParaRPr sz="59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64" name="picture 5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736600" y="4990464"/>
            <a:ext cx="7819390" cy="1443355"/>
          </a:xfrm>
          <a:prstGeom prst="rect">
            <a:avLst/>
          </a:prstGeom>
        </p:spPr>
      </p:pic>
      <p:grpSp>
        <p:nvGrpSpPr>
          <p:cNvPr id="42" name="group 42"/>
          <p:cNvGrpSpPr/>
          <p:nvPr/>
        </p:nvGrpSpPr>
        <p:grpSpPr>
          <a:xfrm rot="21600000">
            <a:off x="0" y="0"/>
            <a:ext cx="12192000" cy="681228"/>
            <a:chOff x="0" y="0"/>
            <a:chExt cx="12192000" cy="681228"/>
          </a:xfrm>
        </p:grpSpPr>
        <p:sp>
          <p:nvSpPr>
            <p:cNvPr id="566" name="rect 566"/>
            <p:cNvSpPr/>
            <p:nvPr/>
          </p:nvSpPr>
          <p:spPr>
            <a:xfrm>
              <a:off x="0" y="0"/>
              <a:ext cx="12192000" cy="681228"/>
            </a:xfrm>
            <a:prstGeom prst="rect">
              <a:avLst/>
            </a:prstGeom>
            <a:solidFill>
              <a:srgbClr val="00B0F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568" name="rect 568"/>
            <p:cNvSpPr/>
            <p:nvPr/>
          </p:nvSpPr>
          <p:spPr>
            <a:xfrm>
              <a:off x="2220467" y="129540"/>
              <a:ext cx="7731252" cy="448055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570" name="textbox 570"/>
            <p:cNvSpPr/>
            <p:nvPr/>
          </p:nvSpPr>
          <p:spPr>
            <a:xfrm>
              <a:off x="3477260" y="193675"/>
              <a:ext cx="5010150" cy="33147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8000"/>
                </a:lnSpc>
              </a:pPr>
              <a:endParaRPr sz="1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2700" algn="l" rtl="0" eaLnBrk="0">
                <a:lnSpc>
                  <a:spcPct val="87000"/>
                </a:lnSpc>
              </a:pPr>
              <a:r>
                <a:rPr lang="zh-CN" sz="2300" kern="0" spc="6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软件开发工程师（</a:t>
              </a:r>
              <a:r>
                <a:rPr lang="en-US" altLang="zh-CN" sz="2300" kern="0" spc="6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python/java/</a:t>
              </a:r>
              <a:r>
                <a:rPr lang="zh-CN" altLang="en-US" sz="2300" kern="0" spc="6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前端</a:t>
              </a:r>
              <a:r>
                <a:rPr lang="zh-CN" sz="2300" kern="0" spc="6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）</a:t>
              </a:r>
              <a:endParaRPr sz="2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72" name="path 572"/>
            <p:cNvSpPr/>
            <p:nvPr/>
          </p:nvSpPr>
          <p:spPr>
            <a:xfrm>
              <a:off x="240791" y="155447"/>
              <a:ext cx="321564" cy="323088"/>
            </a:xfrm>
            <a:custGeom>
              <a:avLst/>
              <a:gdLst/>
              <a:ahLst/>
              <a:cxnLst/>
              <a:rect l="0" t="0" r="0" b="0"/>
              <a:pathLst>
                <a:path w="506" h="508">
                  <a:moveTo>
                    <a:pt x="506" y="0"/>
                  </a:moveTo>
                  <a:lnTo>
                    <a:pt x="350" y="0"/>
                  </a:lnTo>
                  <a:lnTo>
                    <a:pt x="0" y="254"/>
                  </a:lnTo>
                  <a:lnTo>
                    <a:pt x="350" y="508"/>
                  </a:lnTo>
                  <a:lnTo>
                    <a:pt x="506" y="508"/>
                  </a:lnTo>
                  <a:lnTo>
                    <a:pt x="156" y="254"/>
                  </a:lnTo>
                  <a:lnTo>
                    <a:pt x="506" y="0"/>
                  </a:lnTo>
                </a:path>
              </a:pathLst>
            </a:cu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580" name="textbox 580"/>
          <p:cNvSpPr/>
          <p:nvPr/>
        </p:nvSpPr>
        <p:spPr>
          <a:xfrm>
            <a:off x="4535170" y="3044151"/>
            <a:ext cx="6955790" cy="116268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7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27330" algn="l" rtl="0" eaLnBrk="0">
              <a:lnSpc>
                <a:spcPct val="87000"/>
              </a:lnSpc>
            </a:pPr>
            <a:r>
              <a:rPr sz="2300" kern="0" spc="60" dirty="0">
                <a:solidFill>
                  <a:srgbClr val="00B0F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任职要求</a:t>
            </a:r>
            <a:endParaRPr sz="2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4000"/>
              </a:lnSpc>
            </a:pPr>
            <a:endParaRPr sz="1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5400" indent="-12700" algn="l" rtl="0" eaLnBrk="0">
              <a:lnSpc>
                <a:spcPct val="127000"/>
              </a:lnSpc>
              <a:spcBef>
                <a:spcPts val="5"/>
              </a:spcBef>
            </a:pPr>
            <a:r>
              <a:rPr sz="1700" kern="0" spc="1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精通</a:t>
            </a:r>
            <a:r>
              <a:rPr sz="17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Python</a:t>
            </a:r>
            <a:r>
              <a:rPr sz="1700" kern="0" spc="1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sz="17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JavaScript</a:t>
            </a:r>
            <a:r>
              <a:rPr sz="1700" kern="0" spc="1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700" kern="0" spc="-2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700" kern="0" spc="1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能开发自动化</a:t>
            </a:r>
            <a:r>
              <a:rPr sz="1700" kern="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脚本及插件；</a:t>
            </a:r>
            <a:r>
              <a:rPr sz="1700" kern="0" spc="-2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700" kern="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了解机器学习、</a:t>
            </a:r>
            <a:r>
              <a:rPr sz="17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700" kern="0" spc="1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图像处理基础，</a:t>
            </a:r>
            <a:r>
              <a:rPr sz="1700" kern="0" spc="-2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700" kern="0" spc="1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熟悉</a:t>
            </a:r>
            <a:r>
              <a:rPr sz="17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OpenCV</a:t>
            </a:r>
            <a:r>
              <a:rPr sz="1700" kern="0" spc="1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sz="17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TensorFlow</a:t>
            </a:r>
            <a:r>
              <a:rPr sz="1700" kern="0" spc="1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7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Lite</a:t>
            </a:r>
            <a:r>
              <a:rPr sz="1700" kern="0" spc="1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者优先。</a:t>
            </a:r>
            <a:endParaRPr sz="17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82" name="picture 5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9069323" y="873252"/>
            <a:ext cx="1757171" cy="2025395"/>
          </a:xfrm>
          <a:prstGeom prst="rect">
            <a:avLst/>
          </a:prstGeom>
        </p:spPr>
      </p:pic>
      <p:pic>
        <p:nvPicPr>
          <p:cNvPr id="584" name="picture 58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9265919" y="4792979"/>
            <a:ext cx="1365504" cy="1688591"/>
          </a:xfrm>
          <a:prstGeom prst="rect">
            <a:avLst/>
          </a:prstGeom>
        </p:spPr>
      </p:pic>
      <p:sp>
        <p:nvSpPr>
          <p:cNvPr id="586" name="textbox 586"/>
          <p:cNvSpPr/>
          <p:nvPr/>
        </p:nvSpPr>
        <p:spPr>
          <a:xfrm>
            <a:off x="543179" y="4486402"/>
            <a:ext cx="1847214" cy="103631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ts val="7955"/>
              </a:lnSpc>
            </a:pPr>
            <a:r>
              <a:rPr sz="5900" b="1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03</a:t>
            </a:r>
            <a:r>
              <a:rPr sz="3600" kern="0" spc="0" baseline="39000" dirty="0">
                <a:solidFill>
                  <a:srgbClr val="00B0F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加分项</a:t>
            </a:r>
            <a:endParaRPr sz="3600" baseline="39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88" name="textbox 588"/>
          <p:cNvSpPr/>
          <p:nvPr/>
        </p:nvSpPr>
        <p:spPr>
          <a:xfrm>
            <a:off x="1252727" y="5338546"/>
            <a:ext cx="6985000" cy="32892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ts val="2385"/>
              </a:lnSpc>
            </a:pPr>
            <a:r>
              <a:rPr sz="1700" kern="0" spc="1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有开源项目经验，</a:t>
            </a:r>
            <a:r>
              <a:rPr sz="1700" kern="0" spc="-2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700" kern="0" spc="1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熟悉前端开发</a:t>
            </a:r>
            <a:r>
              <a:rPr sz="1700" kern="0" spc="-3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700" kern="0" spc="1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sz="1700" kern="0" spc="-2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7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Vue</a:t>
            </a:r>
            <a:r>
              <a:rPr sz="1700" kern="0" spc="1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sz="17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React</a:t>
            </a:r>
            <a:r>
              <a:rPr sz="1700" kern="0" spc="-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sz="1700" kern="0" spc="-2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700" kern="0" spc="-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</a:t>
            </a:r>
            <a:r>
              <a:rPr sz="1700" kern="0" spc="-2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700" kern="0" spc="1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具备</a:t>
            </a:r>
            <a:r>
              <a:rPr sz="1700" kern="0" spc="1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良好的团队协</a:t>
            </a:r>
            <a:endParaRPr sz="17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90" name="picture 59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2027539" y="2918465"/>
            <a:ext cx="1108752" cy="1456561"/>
          </a:xfrm>
          <a:prstGeom prst="rect">
            <a:avLst/>
          </a:prstGeom>
        </p:spPr>
      </p:pic>
      <p:sp>
        <p:nvSpPr>
          <p:cNvPr id="592" name="textbox 592"/>
          <p:cNvSpPr/>
          <p:nvPr/>
        </p:nvSpPr>
        <p:spPr>
          <a:xfrm>
            <a:off x="1251127" y="5732272"/>
            <a:ext cx="6844030" cy="26098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91000"/>
              </a:lnSpc>
            </a:pPr>
            <a:r>
              <a:rPr sz="1700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作能力，</a:t>
            </a:r>
            <a:r>
              <a:rPr sz="1700" kern="0" spc="-2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700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能够与现场运维团队紧密合作，</a:t>
            </a:r>
            <a:r>
              <a:rPr sz="1700" kern="0" spc="-3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700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适应灵</a:t>
            </a:r>
            <a:r>
              <a:rPr sz="1700" kern="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活多变的任务需求。</a:t>
            </a:r>
            <a:endParaRPr sz="17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7" name="图片 56" descr="创焱智科全logo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21290" y="59690"/>
            <a:ext cx="1744980" cy="6311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9223247" y="1165859"/>
            <a:ext cx="2205228" cy="4573523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6262115"/>
            <a:ext cx="12192000" cy="595884"/>
          </a:xfrm>
          <a:prstGeom prst="rect">
            <a:avLst/>
          </a:prstGeom>
        </p:spPr>
      </p:pic>
      <p:sp>
        <p:nvSpPr>
          <p:cNvPr id="36" name="rect 36"/>
          <p:cNvSpPr/>
          <p:nvPr>
            <p:custDataLst>
              <p:tags r:id="rId3"/>
            </p:custDataLst>
          </p:nvPr>
        </p:nvSpPr>
        <p:spPr>
          <a:xfrm>
            <a:off x="3172460" y="2902584"/>
            <a:ext cx="5193665" cy="514985"/>
          </a:xfrm>
          <a:prstGeom prst="rect">
            <a:avLst/>
          </a:prstGeom>
          <a:solidFill>
            <a:srgbClr val="00000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8" name="rect 38"/>
          <p:cNvSpPr/>
          <p:nvPr/>
        </p:nvSpPr>
        <p:spPr>
          <a:xfrm>
            <a:off x="3172460" y="1152525"/>
            <a:ext cx="5193665" cy="514984"/>
          </a:xfrm>
          <a:prstGeom prst="rect">
            <a:avLst/>
          </a:prstGeom>
          <a:solidFill>
            <a:srgbClr val="00000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40" name="picture 4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 rot="21600000">
            <a:off x="3172460" y="2027555"/>
            <a:ext cx="5193665" cy="514984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rot="21600000">
            <a:off x="3173095" y="3777614"/>
            <a:ext cx="5193665" cy="514984"/>
          </a:xfrm>
          <a:prstGeom prst="rect">
            <a:avLst/>
          </a:prstGeom>
        </p:spPr>
      </p:pic>
      <p:sp>
        <p:nvSpPr>
          <p:cNvPr id="44" name="rect 44"/>
          <p:cNvSpPr/>
          <p:nvPr>
            <p:custDataLst>
              <p:tags r:id="rId8"/>
            </p:custDataLst>
          </p:nvPr>
        </p:nvSpPr>
        <p:spPr>
          <a:xfrm>
            <a:off x="3172460" y="4652645"/>
            <a:ext cx="5193665" cy="514984"/>
          </a:xfrm>
          <a:prstGeom prst="rect">
            <a:avLst/>
          </a:prstGeom>
          <a:solidFill>
            <a:srgbClr val="00000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50" name="textbox 50"/>
          <p:cNvSpPr/>
          <p:nvPr/>
        </p:nvSpPr>
        <p:spPr>
          <a:xfrm>
            <a:off x="747859" y="1109343"/>
            <a:ext cx="1002030" cy="236283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eaVert" wrap="square" lIns="0" tIns="0" rIns="0" bIns="0"/>
          <a:lstStyle/>
          <a:p>
            <a:pPr algn="l" rtl="0" eaLnBrk="0">
              <a:lnSpc>
                <a:spcPct val="6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83000"/>
              </a:lnSpc>
            </a:pPr>
            <a:r>
              <a:rPr sz="7600" b="1" kern="0" spc="-980" dirty="0">
                <a:solidFill>
                  <a:srgbClr val="00B0F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目</a:t>
            </a:r>
            <a:r>
              <a:rPr sz="7600" b="1" kern="0" spc="2180" dirty="0">
                <a:solidFill>
                  <a:srgbClr val="00B0F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7600" b="1" kern="0" spc="-280" dirty="0">
                <a:solidFill>
                  <a:srgbClr val="00B0F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录</a:t>
            </a:r>
            <a:endParaRPr sz="7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2" name="textbox 52"/>
          <p:cNvSpPr/>
          <p:nvPr>
            <p:custDataLst>
              <p:tags r:id="rId9"/>
            </p:custDataLst>
          </p:nvPr>
        </p:nvSpPr>
        <p:spPr>
          <a:xfrm>
            <a:off x="3463696" y="3734638"/>
            <a:ext cx="3056254" cy="6318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ts val="4775"/>
              </a:lnSpc>
            </a:pPr>
            <a:r>
              <a:rPr sz="5500" kern="0" spc="20" baseline="20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04</a:t>
            </a:r>
            <a:r>
              <a:rPr sz="3500" kern="0" spc="2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3000" kern="0" spc="20" baseline="310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校园招聘岗位需求</a:t>
            </a:r>
            <a:endParaRPr sz="3000" baseline="31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4" name="picture 5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 rot="21600000">
            <a:off x="4188536" y="3889375"/>
            <a:ext cx="76200" cy="303529"/>
          </a:xfrm>
          <a:prstGeom prst="rect">
            <a:avLst/>
          </a:prstGeom>
        </p:spPr>
      </p:pic>
      <p:sp>
        <p:nvSpPr>
          <p:cNvPr id="56" name="textbox 56"/>
          <p:cNvSpPr/>
          <p:nvPr>
            <p:custDataLst>
              <p:tags r:id="rId12"/>
            </p:custDataLst>
          </p:nvPr>
        </p:nvSpPr>
        <p:spPr>
          <a:xfrm>
            <a:off x="3463061" y="2859608"/>
            <a:ext cx="2802254" cy="6318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ts val="4775"/>
              </a:lnSpc>
            </a:pPr>
            <a:r>
              <a:rPr sz="5500" kern="0" spc="20" baseline="200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03</a:t>
            </a:r>
            <a:r>
              <a:rPr sz="3500" kern="0" spc="2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3000" kern="0" spc="20" baseline="2900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工作与生活环境</a:t>
            </a:r>
            <a:endParaRPr sz="3000" baseline="29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8" name="picture 58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 rot="21600000">
            <a:off x="4187444" y="3014345"/>
            <a:ext cx="76200" cy="303529"/>
          </a:xfrm>
          <a:prstGeom prst="rect">
            <a:avLst/>
          </a:prstGeom>
        </p:spPr>
      </p:pic>
      <p:sp>
        <p:nvSpPr>
          <p:cNvPr id="60" name="textbox 60"/>
          <p:cNvSpPr/>
          <p:nvPr>
            <p:custDataLst>
              <p:tags r:id="rId15"/>
            </p:custDataLst>
          </p:nvPr>
        </p:nvSpPr>
        <p:spPr>
          <a:xfrm>
            <a:off x="3459886" y="4609667"/>
            <a:ext cx="2551429" cy="6318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ts val="4775"/>
              </a:lnSpc>
            </a:pPr>
            <a:r>
              <a:rPr sz="5500" kern="0" spc="20" baseline="200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05</a:t>
            </a:r>
            <a:r>
              <a:rPr sz="3500" kern="0" spc="2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3000" kern="0" spc="20" baseline="2900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结束语与邀请</a:t>
            </a:r>
            <a:endParaRPr sz="3000" baseline="29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2" name="picture 62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 rot="21600000">
            <a:off x="4181958" y="4764405"/>
            <a:ext cx="76200" cy="303529"/>
          </a:xfrm>
          <a:prstGeom prst="rect">
            <a:avLst/>
          </a:prstGeom>
        </p:spPr>
      </p:pic>
      <p:sp>
        <p:nvSpPr>
          <p:cNvPr id="64" name="textbox 64"/>
          <p:cNvSpPr/>
          <p:nvPr>
            <p:custDataLst>
              <p:tags r:id="rId18"/>
            </p:custDataLst>
          </p:nvPr>
        </p:nvSpPr>
        <p:spPr>
          <a:xfrm>
            <a:off x="3468776" y="1984578"/>
            <a:ext cx="2542539" cy="6318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ts val="4775"/>
              </a:lnSpc>
            </a:pPr>
            <a:r>
              <a:rPr sz="5500" kern="0" spc="10" baseline="20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02</a:t>
            </a:r>
            <a:r>
              <a:rPr sz="3500" kern="0" spc="2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3000" kern="0" spc="10" baseline="290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核心项目展示</a:t>
            </a:r>
            <a:endParaRPr sz="3000" baseline="29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6" name="picture 66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 rot="21600000">
            <a:off x="4196791" y="2139314"/>
            <a:ext cx="76200" cy="303530"/>
          </a:xfrm>
          <a:prstGeom prst="rect">
            <a:avLst/>
          </a:prstGeom>
        </p:spPr>
      </p:pic>
      <p:pic>
        <p:nvPicPr>
          <p:cNvPr id="68" name="picture 6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21600000">
            <a:off x="1936568" y="1007124"/>
            <a:ext cx="457548" cy="2693474"/>
          </a:xfrm>
          <a:prstGeom prst="rect">
            <a:avLst/>
          </a:prstGeom>
        </p:spPr>
      </p:pic>
      <p:sp>
        <p:nvSpPr>
          <p:cNvPr id="70" name="textbox 70"/>
          <p:cNvSpPr/>
          <p:nvPr/>
        </p:nvSpPr>
        <p:spPr>
          <a:xfrm>
            <a:off x="3506241" y="1109547"/>
            <a:ext cx="1997075" cy="6318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ts val="4775"/>
              </a:lnSpc>
            </a:pPr>
            <a:r>
              <a:rPr sz="5500" kern="0" spc="-110" baseline="100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01</a:t>
            </a:r>
            <a:r>
              <a:rPr sz="3500" kern="0" spc="3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3000" kern="0" spc="-110" baseline="2900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公司简介</a:t>
            </a:r>
            <a:endParaRPr sz="3000" baseline="29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72" name="picture 7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0000">
            <a:off x="4240834" y="1264284"/>
            <a:ext cx="76200" cy="303529"/>
          </a:xfrm>
          <a:prstGeom prst="rect">
            <a:avLst/>
          </a:prstGeom>
        </p:spPr>
      </p:pic>
      <p:pic>
        <p:nvPicPr>
          <p:cNvPr id="74" name="picture 7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21600000">
            <a:off x="762000" y="193040"/>
            <a:ext cx="356235" cy="356234"/>
          </a:xfrm>
          <a:prstGeom prst="rect">
            <a:avLst/>
          </a:prstGeom>
        </p:spPr>
      </p:pic>
      <p:pic>
        <p:nvPicPr>
          <p:cNvPr id="76" name="picture 7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21600000">
            <a:off x="1242060" y="193040"/>
            <a:ext cx="356235" cy="356234"/>
          </a:xfrm>
          <a:prstGeom prst="rect">
            <a:avLst/>
          </a:prstGeom>
        </p:spPr>
      </p:pic>
      <p:pic>
        <p:nvPicPr>
          <p:cNvPr id="78" name="picture 78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21600000">
            <a:off x="1722120" y="193040"/>
            <a:ext cx="356235" cy="356234"/>
          </a:xfrm>
          <a:prstGeom prst="rect">
            <a:avLst/>
          </a:prstGeom>
        </p:spPr>
      </p:pic>
      <p:pic>
        <p:nvPicPr>
          <p:cNvPr id="80" name="picture 80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21600000">
            <a:off x="281940" y="193040"/>
            <a:ext cx="356234" cy="356234"/>
          </a:xfrm>
          <a:prstGeom prst="rect">
            <a:avLst/>
          </a:prstGeom>
        </p:spPr>
      </p:pic>
      <p:pic>
        <p:nvPicPr>
          <p:cNvPr id="59" name="图片 58" descr="创焱智科全logo"/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21290" y="59690"/>
            <a:ext cx="1744980" cy="63119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cer Falling Dust PPT demo 7"/>
          <p:cNvSpPr/>
          <p:nvPr>
            <p:custDataLst>
              <p:tags r:id="rId1"/>
            </p:custDataLst>
          </p:nvPr>
        </p:nvSpPr>
        <p:spPr bwMode="auto">
          <a:xfrm flipV="1">
            <a:off x="4841240" y="4292600"/>
            <a:ext cx="2588895" cy="1262380"/>
          </a:xfrm>
          <a:custGeom>
            <a:avLst/>
            <a:gdLst/>
            <a:ahLst/>
            <a:cxnLst>
              <a:cxn ang="0">
                <a:pos x="233" y="0"/>
              </a:cxn>
              <a:cxn ang="0">
                <a:pos x="0" y="233"/>
              </a:cxn>
              <a:cxn ang="0">
                <a:pos x="465" y="233"/>
              </a:cxn>
              <a:cxn ang="0">
                <a:pos x="233" y="0"/>
              </a:cxn>
            </a:cxnLst>
            <a:rect l="0" t="0" r="r" b="b"/>
            <a:pathLst>
              <a:path w="465" h="233">
                <a:moveTo>
                  <a:pt x="233" y="0"/>
                </a:moveTo>
                <a:cubicBezTo>
                  <a:pt x="104" y="0"/>
                  <a:pt x="0" y="104"/>
                  <a:pt x="0" y="233"/>
                </a:cubicBezTo>
                <a:cubicBezTo>
                  <a:pt x="465" y="233"/>
                  <a:pt x="465" y="233"/>
                  <a:pt x="465" y="233"/>
                </a:cubicBezTo>
                <a:cubicBezTo>
                  <a:pt x="465" y="104"/>
                  <a:pt x="361" y="0"/>
                  <a:pt x="233" y="0"/>
                </a:cubicBezTo>
                <a:close/>
              </a:path>
            </a:pathLst>
          </a:custGeom>
          <a:solidFill>
            <a:srgbClr val="00B0F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en-US" sz="8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grpSp>
        <p:nvGrpSpPr>
          <p:cNvPr id="42" name="group 42"/>
          <p:cNvGrpSpPr/>
          <p:nvPr/>
        </p:nvGrpSpPr>
        <p:grpSpPr>
          <a:xfrm rot="21600000">
            <a:off x="0" y="0"/>
            <a:ext cx="12192000" cy="681228"/>
            <a:chOff x="0" y="0"/>
            <a:chExt cx="12192000" cy="681228"/>
          </a:xfrm>
        </p:grpSpPr>
        <p:sp>
          <p:nvSpPr>
            <p:cNvPr id="566" name="rect 566"/>
            <p:cNvSpPr/>
            <p:nvPr/>
          </p:nvSpPr>
          <p:spPr>
            <a:xfrm>
              <a:off x="0" y="0"/>
              <a:ext cx="12192000" cy="681228"/>
            </a:xfrm>
            <a:prstGeom prst="rect">
              <a:avLst/>
            </a:prstGeom>
            <a:solidFill>
              <a:srgbClr val="00B0F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568" name="rect 568"/>
            <p:cNvSpPr/>
            <p:nvPr/>
          </p:nvSpPr>
          <p:spPr>
            <a:xfrm>
              <a:off x="2220467" y="129540"/>
              <a:ext cx="7731252" cy="448055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570" name="textbox 570"/>
            <p:cNvSpPr/>
            <p:nvPr/>
          </p:nvSpPr>
          <p:spPr>
            <a:xfrm>
              <a:off x="4236085" y="166370"/>
              <a:ext cx="3289935" cy="33147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8000"/>
                </a:lnSpc>
              </a:pPr>
              <a:endParaRPr sz="1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2700" algn="l" rtl="0" eaLnBrk="0">
                <a:lnSpc>
                  <a:spcPct val="87000"/>
                </a:lnSpc>
              </a:pPr>
              <a:r>
                <a:rPr lang="zh-CN" sz="2300" kern="0" spc="6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数据采集工程师（爬虫）</a:t>
              </a:r>
              <a:endParaRPr sz="2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72" name="path 572"/>
            <p:cNvSpPr/>
            <p:nvPr/>
          </p:nvSpPr>
          <p:spPr>
            <a:xfrm>
              <a:off x="240791" y="155447"/>
              <a:ext cx="321564" cy="323088"/>
            </a:xfrm>
            <a:custGeom>
              <a:avLst/>
              <a:gdLst/>
              <a:ahLst/>
              <a:cxnLst/>
              <a:rect l="0" t="0" r="0" b="0"/>
              <a:pathLst>
                <a:path w="506" h="508">
                  <a:moveTo>
                    <a:pt x="506" y="0"/>
                  </a:moveTo>
                  <a:lnTo>
                    <a:pt x="350" y="0"/>
                  </a:lnTo>
                  <a:lnTo>
                    <a:pt x="0" y="254"/>
                  </a:lnTo>
                  <a:lnTo>
                    <a:pt x="350" y="508"/>
                  </a:lnTo>
                  <a:lnTo>
                    <a:pt x="506" y="508"/>
                  </a:lnTo>
                  <a:lnTo>
                    <a:pt x="156" y="254"/>
                  </a:lnTo>
                  <a:lnTo>
                    <a:pt x="506" y="0"/>
                  </a:lnTo>
                </a:path>
              </a:pathLst>
            </a:cu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pic>
        <p:nvPicPr>
          <p:cNvPr id="57" name="图片 56" descr="创焱智科全logo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21290" y="59690"/>
            <a:ext cx="1744980" cy="631190"/>
          </a:xfrm>
          <a:prstGeom prst="rect">
            <a:avLst/>
          </a:prstGeom>
        </p:spPr>
      </p:pic>
      <p:sp>
        <p:nvSpPr>
          <p:cNvPr id="60" name="Docer Falling Dust PPT demo 10"/>
          <p:cNvSpPr/>
          <p:nvPr>
            <p:custDataLst>
              <p:tags r:id="rId3"/>
            </p:custDataLst>
          </p:nvPr>
        </p:nvSpPr>
        <p:spPr>
          <a:xfrm>
            <a:off x="694055" y="4263390"/>
            <a:ext cx="3884930" cy="2129790"/>
          </a:xfrm>
          <a:prstGeom prst="rect">
            <a:avLst/>
          </a:prstGeom>
        </p:spPr>
        <p:txBody>
          <a:bodyPr wrap="square">
            <a:noAutofit/>
          </a:bodyPr>
          <a:p>
            <a:pPr algn="l">
              <a:lnSpc>
                <a:spcPct val="120000"/>
              </a:lnSpc>
            </a:pPr>
            <a:r>
              <a:rPr lang="en-US" altLang="zh-CN" sz="13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Normal" panose="020B0400000000000000" charset="-122"/>
              </a:rPr>
              <a:t>1.</a:t>
            </a:r>
            <a:r>
              <a:rPr lang="zh-CN" altLang="en-US" sz="13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Normal" panose="020B0400000000000000" charset="-122"/>
              </a:rPr>
              <a:t>参与设计和开发分布式网络爬虫系统，完成大规模数据采集任务</a:t>
            </a:r>
            <a:endParaRPr lang="en-US" altLang="zh-CN" sz="13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思源黑体 CN Normal" panose="020B0400000000000000" charset="-122"/>
            </a:endParaRPr>
          </a:p>
          <a:p>
            <a:pPr algn="l">
              <a:lnSpc>
                <a:spcPct val="120000"/>
              </a:lnSpc>
            </a:pPr>
            <a:r>
              <a:rPr lang="en-US" altLang="zh-CN" sz="13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Normal" panose="020B0400000000000000" charset="-122"/>
              </a:rPr>
              <a:t>2.</a:t>
            </a:r>
            <a:r>
              <a:rPr lang="zh-CN" altLang="en-US" sz="13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Normal" panose="020B0400000000000000" charset="-122"/>
              </a:rPr>
              <a:t>负责反爬虫策略研究与突破，提升数据采集效率和质量</a:t>
            </a:r>
            <a:endParaRPr lang="en-US" altLang="zh-CN" sz="13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思源黑体 CN Normal" panose="020B0400000000000000" charset="-122"/>
            </a:endParaRPr>
          </a:p>
          <a:p>
            <a:pPr algn="l">
              <a:lnSpc>
                <a:spcPct val="120000"/>
              </a:lnSpc>
            </a:pPr>
            <a:r>
              <a:rPr lang="en-US" altLang="zh-CN" sz="13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Normal" panose="020B0400000000000000" charset="-122"/>
              </a:rPr>
              <a:t>3.</a:t>
            </a:r>
            <a:r>
              <a:rPr lang="zh-CN" altLang="en-US" sz="13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Normal" panose="020B0400000000000000" charset="-122"/>
              </a:rPr>
              <a:t>维护和优化现有爬虫系统，保证数据采集的稳定性和准确性</a:t>
            </a:r>
            <a:endParaRPr lang="en-US" altLang="zh-CN" sz="13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思源黑体 CN Normal" panose="020B0400000000000000" charset="-122"/>
            </a:endParaRPr>
          </a:p>
          <a:p>
            <a:pPr algn="l">
              <a:lnSpc>
                <a:spcPct val="120000"/>
              </a:lnSpc>
            </a:pPr>
            <a:r>
              <a:rPr lang="en-US" altLang="zh-CN" sz="13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Normal" panose="020B0400000000000000" charset="-122"/>
              </a:rPr>
              <a:t>4.</a:t>
            </a:r>
            <a:r>
              <a:rPr lang="zh-CN" altLang="en-US" sz="13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Normal" panose="020B0400000000000000" charset="-122"/>
              </a:rPr>
              <a:t>采集数据进行清洗、去重和结构化处理</a:t>
            </a:r>
            <a:endParaRPr lang="en-US" altLang="zh-CN" sz="13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思源黑体 CN Normal" panose="020B0400000000000000" charset="-122"/>
            </a:endParaRPr>
          </a:p>
          <a:p>
            <a:pPr algn="l">
              <a:lnSpc>
                <a:spcPct val="120000"/>
              </a:lnSpc>
            </a:pPr>
            <a:r>
              <a:rPr lang="en-US" altLang="zh-CN" sz="13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Normal" panose="020B0400000000000000" charset="-122"/>
              </a:rPr>
              <a:t>5.</a:t>
            </a:r>
            <a:r>
              <a:rPr lang="zh-CN" altLang="en-US" sz="13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Normal" panose="020B0400000000000000" charset="-122"/>
              </a:rPr>
              <a:t>编写技术文档，参与代码</a:t>
            </a:r>
            <a:r>
              <a:rPr lang="en-US" altLang="zh-CN" sz="13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Normal" panose="020B0400000000000000" charset="-122"/>
              </a:rPr>
              <a:t>review</a:t>
            </a:r>
            <a:r>
              <a:rPr lang="zh-CN" altLang="en-US" sz="13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Normal" panose="020B0400000000000000" charset="-122"/>
              </a:rPr>
              <a:t>和技术方案讨论</a:t>
            </a:r>
            <a:endParaRPr lang="zh-CN" altLang="en-US" sz="13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思源黑体 CN Normal" panose="020B0400000000000000" charset="-122"/>
            </a:endParaRPr>
          </a:p>
        </p:txBody>
      </p:sp>
      <p:sp>
        <p:nvSpPr>
          <p:cNvPr id="61" name="Docer Falling Dust PPT demo 9"/>
          <p:cNvSpPr/>
          <p:nvPr>
            <p:custDataLst>
              <p:tags r:id="rId4"/>
            </p:custDataLst>
          </p:nvPr>
        </p:nvSpPr>
        <p:spPr>
          <a:xfrm>
            <a:off x="1194533" y="3802734"/>
            <a:ext cx="2359797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2000" dirty="0" smtClean="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岗位职责</a:t>
            </a:r>
            <a:endParaRPr lang="zh-CN" altLang="en-US" sz="2000" dirty="0" smtClean="0">
              <a:solidFill>
                <a:srgbClr val="00B0F0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62" name="Docer Falling Dust PPT demo 10"/>
          <p:cNvSpPr/>
          <p:nvPr>
            <p:custDataLst>
              <p:tags r:id="rId5"/>
            </p:custDataLst>
          </p:nvPr>
        </p:nvSpPr>
        <p:spPr>
          <a:xfrm>
            <a:off x="8105140" y="4547235"/>
            <a:ext cx="3961130" cy="129032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20000"/>
              </a:lnSpc>
            </a:pPr>
            <a:r>
              <a:rPr lang="en-US" altLang="zh-CN" sz="13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Normal" panose="020B0400000000000000" charset="-122"/>
              </a:rPr>
              <a:t>1.</a:t>
            </a:r>
            <a:r>
              <a:rPr lang="zh-CN" altLang="en-US" sz="13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Normal" panose="020B0400000000000000" charset="-122"/>
              </a:rPr>
              <a:t>有分布式爬虫框架（</a:t>
            </a:r>
            <a:r>
              <a:rPr lang="en-US" altLang="zh-CN" sz="13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Normal" panose="020B0400000000000000" charset="-122"/>
              </a:rPr>
              <a:t>Scrapy-Redis</a:t>
            </a:r>
            <a:r>
              <a:rPr lang="zh-CN" altLang="en-US" sz="13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Normal" panose="020B0400000000000000" charset="-122"/>
              </a:rPr>
              <a:t>等）使用经验</a:t>
            </a:r>
            <a:endParaRPr lang="en-US" altLang="zh-CN" sz="13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思源黑体 CN Normal" panose="020B0400000000000000" charset="-122"/>
            </a:endParaRPr>
          </a:p>
          <a:p>
            <a:pPr algn="l">
              <a:lnSpc>
                <a:spcPct val="120000"/>
              </a:lnSpc>
            </a:pPr>
            <a:r>
              <a:rPr lang="en-US" altLang="zh-CN" sz="13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Normal" panose="020B0400000000000000" charset="-122"/>
              </a:rPr>
              <a:t>2.</a:t>
            </a:r>
            <a:r>
              <a:rPr lang="zh-CN" altLang="en-US" sz="13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Normal" panose="020B0400000000000000" charset="-122"/>
              </a:rPr>
              <a:t>熟悉</a:t>
            </a:r>
            <a:r>
              <a:rPr lang="en-US" altLang="zh-CN" sz="13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Normal" panose="020B0400000000000000" charset="-122"/>
              </a:rPr>
              <a:t>JavaScript</a:t>
            </a:r>
            <a:r>
              <a:rPr lang="zh-CN" altLang="en-US" sz="13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Normal" panose="020B0400000000000000" charset="-122"/>
              </a:rPr>
              <a:t>逆向工程或</a:t>
            </a:r>
            <a:r>
              <a:rPr lang="en-US" altLang="zh-CN" sz="13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Normal" panose="020B0400000000000000" charset="-122"/>
              </a:rPr>
              <a:t>APP</a:t>
            </a:r>
            <a:r>
              <a:rPr lang="zh-CN" altLang="en-US" sz="13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Normal" panose="020B0400000000000000" charset="-122"/>
              </a:rPr>
              <a:t>抓包技术</a:t>
            </a:r>
            <a:endParaRPr lang="en-US" altLang="zh-CN" sz="13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思源黑体 CN Normal" panose="020B0400000000000000" charset="-122"/>
            </a:endParaRPr>
          </a:p>
          <a:p>
            <a:pPr algn="l">
              <a:lnSpc>
                <a:spcPct val="120000"/>
              </a:lnSpc>
            </a:pPr>
            <a:r>
              <a:rPr lang="en-US" altLang="zh-CN" sz="13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Normal" panose="020B0400000000000000" charset="-122"/>
              </a:rPr>
              <a:t>3.</a:t>
            </a:r>
            <a:r>
              <a:rPr lang="zh-CN" altLang="en-US" sz="13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Normal" panose="020B0400000000000000" charset="-122"/>
              </a:rPr>
              <a:t>了解机器学习</a:t>
            </a:r>
            <a:r>
              <a:rPr lang="en-US" altLang="zh-CN" sz="13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Normal" panose="020B0400000000000000" charset="-122"/>
              </a:rPr>
              <a:t>/</a:t>
            </a:r>
            <a:r>
              <a:rPr lang="zh-CN" altLang="en-US" sz="13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Normal" panose="020B0400000000000000" charset="-122"/>
              </a:rPr>
              <a:t>自然语言处理相关知识</a:t>
            </a:r>
            <a:endParaRPr lang="en-US" altLang="zh-CN" sz="13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思源黑体 CN Normal" panose="020B0400000000000000" charset="-122"/>
            </a:endParaRPr>
          </a:p>
          <a:p>
            <a:pPr algn="l">
              <a:lnSpc>
                <a:spcPct val="120000"/>
              </a:lnSpc>
            </a:pPr>
            <a:r>
              <a:rPr lang="en-US" altLang="zh-CN" sz="13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Normal" panose="020B0400000000000000" charset="-122"/>
              </a:rPr>
              <a:t>4.</a:t>
            </a:r>
            <a:r>
              <a:rPr lang="zh-CN" altLang="en-US" sz="13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Normal" panose="020B0400000000000000" charset="-122"/>
              </a:rPr>
              <a:t>在</a:t>
            </a:r>
            <a:r>
              <a:rPr lang="en-US" altLang="zh-CN" sz="13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Normal" panose="020B0400000000000000" charset="-122"/>
              </a:rPr>
              <a:t>GitHub</a:t>
            </a:r>
            <a:r>
              <a:rPr lang="zh-CN" altLang="en-US" sz="13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Normal" panose="020B0400000000000000" charset="-122"/>
              </a:rPr>
              <a:t>上有开源项目或技术博客</a:t>
            </a:r>
            <a:endParaRPr lang="en-US" altLang="zh-CN" sz="13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思源黑体 CN Normal" panose="020B0400000000000000" charset="-122"/>
            </a:endParaRPr>
          </a:p>
          <a:p>
            <a:pPr algn="l">
              <a:lnSpc>
                <a:spcPct val="120000"/>
              </a:lnSpc>
            </a:pPr>
            <a:r>
              <a:rPr lang="en-US" altLang="zh-CN" sz="13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Normal" panose="020B0400000000000000" charset="-122"/>
              </a:rPr>
              <a:t>5.</a:t>
            </a:r>
            <a:r>
              <a:rPr lang="zh-CN" altLang="en-US" sz="13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Normal" panose="020B0400000000000000" charset="-122"/>
              </a:rPr>
              <a:t>参加过大数据类竞赛并取得优异成绩</a:t>
            </a:r>
            <a:endParaRPr lang="zh-CN" altLang="en-US" sz="13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思源黑体 CN Normal" panose="020B0400000000000000" charset="-122"/>
            </a:endParaRPr>
          </a:p>
        </p:txBody>
      </p:sp>
      <p:sp>
        <p:nvSpPr>
          <p:cNvPr id="63" name="Docer Falling Dust PPT demo 9"/>
          <p:cNvSpPr/>
          <p:nvPr>
            <p:custDataLst>
              <p:tags r:id="rId6"/>
            </p:custDataLst>
          </p:nvPr>
        </p:nvSpPr>
        <p:spPr>
          <a:xfrm>
            <a:off x="8592283" y="3950054"/>
            <a:ext cx="2359797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2000" dirty="0" smtClean="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加分项</a:t>
            </a:r>
            <a:endParaRPr lang="zh-CN" altLang="en-US" sz="2000" dirty="0" smtClean="0">
              <a:solidFill>
                <a:srgbClr val="00B0F0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64" name="Docer Falling Dust PPT demo 10"/>
          <p:cNvSpPr/>
          <p:nvPr>
            <p:custDataLst>
              <p:tags r:id="rId7"/>
            </p:custDataLst>
          </p:nvPr>
        </p:nvSpPr>
        <p:spPr>
          <a:xfrm>
            <a:off x="4136390" y="1515745"/>
            <a:ext cx="4094480" cy="2013585"/>
          </a:xfrm>
          <a:prstGeom prst="rect">
            <a:avLst/>
          </a:prstGeom>
        </p:spPr>
        <p:txBody>
          <a:bodyPr wrap="square">
            <a:noAutofit/>
          </a:bodyPr>
          <a:p>
            <a:pPr algn="l">
              <a:lnSpc>
                <a:spcPct val="120000"/>
              </a:lnSpc>
            </a:pPr>
            <a:r>
              <a:rPr lang="en-US" altLang="zh-CN" sz="13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Normal" panose="020B0400000000000000" charset="-122"/>
              </a:rPr>
              <a:t>1.2025</a:t>
            </a:r>
            <a:r>
              <a:rPr lang="zh-CN" altLang="en-US" sz="13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Normal" panose="020B0400000000000000" charset="-122"/>
              </a:rPr>
              <a:t>届专科及以上学历，计算机、软件工程、数据科学等相关专业</a:t>
            </a:r>
            <a:endParaRPr lang="en-US" altLang="zh-CN" sz="13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思源黑体 CN Normal" panose="020B0400000000000000" charset="-122"/>
            </a:endParaRPr>
          </a:p>
          <a:p>
            <a:pPr algn="l">
              <a:lnSpc>
                <a:spcPct val="120000"/>
              </a:lnSpc>
            </a:pPr>
            <a:r>
              <a:rPr lang="en-US" altLang="zh-CN" sz="13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Normal" panose="020B0400000000000000" charset="-122"/>
              </a:rPr>
              <a:t>2.</a:t>
            </a:r>
            <a:r>
              <a:rPr lang="zh-CN" altLang="en-US" sz="13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Normal" panose="020B0400000000000000" charset="-122"/>
              </a:rPr>
              <a:t>熟练掌握</a:t>
            </a:r>
            <a:r>
              <a:rPr lang="en-US" altLang="zh-CN" sz="13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Normal" panose="020B0400000000000000" charset="-122"/>
              </a:rPr>
              <a:t>Python</a:t>
            </a:r>
            <a:r>
              <a:rPr lang="zh-CN" altLang="en-US" sz="13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Normal" panose="020B0400000000000000" charset="-122"/>
              </a:rPr>
              <a:t>编程语言，有实际爬虫项目经验者优先</a:t>
            </a:r>
            <a:endParaRPr lang="en-US" altLang="zh-CN" sz="13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思源黑体 CN Normal" panose="020B0400000000000000" charset="-122"/>
            </a:endParaRPr>
          </a:p>
          <a:p>
            <a:pPr algn="l">
              <a:lnSpc>
                <a:spcPct val="120000"/>
              </a:lnSpc>
            </a:pPr>
            <a:r>
              <a:rPr lang="en-US" altLang="zh-CN" sz="13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Normal" panose="020B0400000000000000" charset="-122"/>
              </a:rPr>
              <a:t>3.</a:t>
            </a:r>
            <a:r>
              <a:rPr lang="zh-CN" altLang="en-US" sz="13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Normal" panose="020B0400000000000000" charset="-122"/>
              </a:rPr>
              <a:t>了解常见网络协议（</a:t>
            </a:r>
            <a:r>
              <a:rPr lang="en-US" altLang="zh-CN" sz="13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Normal" panose="020B0400000000000000" charset="-122"/>
              </a:rPr>
              <a:t>HTTP/HTTPS</a:t>
            </a:r>
            <a:r>
              <a:rPr lang="zh-CN" altLang="en-US" sz="13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Normal" panose="020B0400000000000000" charset="-122"/>
              </a:rPr>
              <a:t>），熟悉网页解析技术（</a:t>
            </a:r>
            <a:r>
              <a:rPr lang="en-US" altLang="zh-CN" sz="13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Normal" panose="020B0400000000000000" charset="-122"/>
              </a:rPr>
              <a:t>XPath/CSS</a:t>
            </a:r>
            <a:r>
              <a:rPr lang="zh-CN" altLang="en-US" sz="13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Normal" panose="020B0400000000000000" charset="-122"/>
              </a:rPr>
              <a:t>选择器）</a:t>
            </a:r>
            <a:endParaRPr lang="en-US" altLang="zh-CN" sz="13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思源黑体 CN Normal" panose="020B0400000000000000" charset="-122"/>
            </a:endParaRPr>
          </a:p>
          <a:p>
            <a:pPr algn="l">
              <a:lnSpc>
                <a:spcPct val="120000"/>
              </a:lnSpc>
            </a:pPr>
            <a:r>
              <a:rPr lang="en-US" altLang="zh-CN" sz="13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Normal" panose="020B0400000000000000" charset="-122"/>
              </a:rPr>
              <a:t>4.</a:t>
            </a:r>
            <a:r>
              <a:rPr lang="zh-CN" altLang="en-US" sz="13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Normal" panose="020B0400000000000000" charset="-122"/>
              </a:rPr>
              <a:t>掌握至少一种数据库技（</a:t>
            </a:r>
            <a:r>
              <a:rPr lang="en-US" altLang="zh-CN" sz="13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Normal" panose="020B0400000000000000" charset="-122"/>
              </a:rPr>
              <a:t>MySQL/MongoDB/Redis</a:t>
            </a:r>
            <a:r>
              <a:rPr lang="zh-CN" altLang="en-US" sz="13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Normal" panose="020B0400000000000000" charset="-122"/>
              </a:rPr>
              <a:t>）</a:t>
            </a:r>
            <a:endParaRPr lang="en-US" altLang="zh-CN" sz="13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思源黑体 CN Normal" panose="020B0400000000000000" charset="-122"/>
            </a:endParaRPr>
          </a:p>
          <a:p>
            <a:pPr algn="l">
              <a:lnSpc>
                <a:spcPct val="120000"/>
              </a:lnSpc>
            </a:pPr>
            <a:r>
              <a:rPr lang="en-US" altLang="zh-CN" sz="13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Normal" panose="020B0400000000000000" charset="-122"/>
              </a:rPr>
              <a:t>5.</a:t>
            </a:r>
            <a:r>
              <a:rPr lang="zh-CN" altLang="en-US" sz="13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Normal" panose="020B0400000000000000" charset="-122"/>
              </a:rPr>
              <a:t>具备良好的学习能力和问题解决能力，能够独立排查和解决问题</a:t>
            </a:r>
            <a:endParaRPr lang="zh-CN" altLang="en-US" sz="13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思源黑体 CN Normal" panose="020B0400000000000000" charset="-122"/>
            </a:endParaRPr>
          </a:p>
        </p:txBody>
      </p:sp>
      <p:sp>
        <p:nvSpPr>
          <p:cNvPr id="65" name="Docer Falling Dust PPT demo 9"/>
          <p:cNvSpPr/>
          <p:nvPr>
            <p:custDataLst>
              <p:tags r:id="rId8"/>
            </p:custDataLst>
          </p:nvPr>
        </p:nvSpPr>
        <p:spPr>
          <a:xfrm>
            <a:off x="4960917" y="907171"/>
            <a:ext cx="2359797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B0F0"/>
                </a:solidFill>
              </a14:hiddenFill>
            </a:ext>
          </a:extLst>
        </p:spPr>
        <p:txBody>
          <a:bodyPr wrap="square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2000" dirty="0" smtClean="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任职要求</a:t>
            </a:r>
            <a:endParaRPr lang="zh-CN" altLang="en-US" sz="2000" dirty="0" smtClean="0">
              <a:solidFill>
                <a:srgbClr val="00B0F0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66" name="Docer Falling Dust PPT demo 6"/>
          <p:cNvSpPr/>
          <p:nvPr>
            <p:custDataLst>
              <p:tags r:id="rId9"/>
            </p:custDataLst>
          </p:nvPr>
        </p:nvSpPr>
        <p:spPr>
          <a:xfrm>
            <a:off x="5899785" y="3803015"/>
            <a:ext cx="485775" cy="418465"/>
          </a:xfrm>
          <a:prstGeom prst="up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67" name="Docer Falling Dust PPT demo 5"/>
          <p:cNvSpPr/>
          <p:nvPr>
            <p:custDataLst>
              <p:tags r:id="rId10"/>
            </p:custDataLst>
          </p:nvPr>
        </p:nvSpPr>
        <p:spPr>
          <a:xfrm rot="10800000">
            <a:off x="2131591" y="3456741"/>
            <a:ext cx="485680" cy="398690"/>
          </a:xfrm>
          <a:prstGeom prst="up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68" name="Docer Falling Dust PPT demo 4"/>
          <p:cNvSpPr/>
          <p:nvPr>
            <p:custDataLst>
              <p:tags r:id="rId11"/>
            </p:custDataLst>
          </p:nvPr>
        </p:nvSpPr>
        <p:spPr>
          <a:xfrm rot="10800000">
            <a:off x="9551931" y="3464996"/>
            <a:ext cx="485680" cy="398690"/>
          </a:xfrm>
          <a:prstGeom prst="up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72" name="椭圆 71"/>
          <p:cNvSpPr/>
          <p:nvPr>
            <p:custDataLst>
              <p:tags r:id="rId12"/>
            </p:custDataLst>
          </p:nvPr>
        </p:nvSpPr>
        <p:spPr>
          <a:xfrm>
            <a:off x="2037410" y="1316838"/>
            <a:ext cx="674040" cy="6740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dirty="0" smtClean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1</a:t>
            </a:r>
            <a:endParaRPr lang="en-US" altLang="zh-CN" sz="2800" dirty="0" smtClean="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73" name="椭圆 72"/>
          <p:cNvSpPr/>
          <p:nvPr>
            <p:custDataLst>
              <p:tags r:id="rId13"/>
            </p:custDataLst>
          </p:nvPr>
        </p:nvSpPr>
        <p:spPr>
          <a:xfrm>
            <a:off x="9459290" y="1325093"/>
            <a:ext cx="674040" cy="6740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dirty="0" smtClean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3</a:t>
            </a:r>
            <a:endParaRPr lang="en-US" altLang="zh-CN" sz="2800" dirty="0" smtClean="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74" name="椭圆 73"/>
          <p:cNvSpPr/>
          <p:nvPr>
            <p:custDataLst>
              <p:tags r:id="rId14"/>
            </p:custDataLst>
          </p:nvPr>
        </p:nvSpPr>
        <p:spPr>
          <a:xfrm>
            <a:off x="5798715" y="5705403"/>
            <a:ext cx="674040" cy="6740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dirty="0" smtClean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2</a:t>
            </a:r>
            <a:endParaRPr lang="en-US" altLang="zh-CN" sz="2800" dirty="0" smtClean="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3" name="Docer Falling Dust PPT demo 7"/>
          <p:cNvSpPr/>
          <p:nvPr>
            <p:custDataLst>
              <p:tags r:id="rId15"/>
            </p:custDataLst>
          </p:nvPr>
        </p:nvSpPr>
        <p:spPr bwMode="auto">
          <a:xfrm>
            <a:off x="1091663" y="2078949"/>
            <a:ext cx="2601497" cy="1306833"/>
          </a:xfrm>
          <a:custGeom>
            <a:avLst/>
            <a:gdLst/>
            <a:ahLst/>
            <a:cxnLst>
              <a:cxn ang="0">
                <a:pos x="233" y="0"/>
              </a:cxn>
              <a:cxn ang="0">
                <a:pos x="0" y="233"/>
              </a:cxn>
              <a:cxn ang="0">
                <a:pos x="465" y="233"/>
              </a:cxn>
              <a:cxn ang="0">
                <a:pos x="233" y="0"/>
              </a:cxn>
            </a:cxnLst>
            <a:rect l="0" t="0" r="r" b="b"/>
            <a:pathLst>
              <a:path w="465" h="233">
                <a:moveTo>
                  <a:pt x="233" y="0"/>
                </a:moveTo>
                <a:cubicBezTo>
                  <a:pt x="104" y="0"/>
                  <a:pt x="0" y="104"/>
                  <a:pt x="0" y="233"/>
                </a:cubicBezTo>
                <a:cubicBezTo>
                  <a:pt x="465" y="233"/>
                  <a:pt x="465" y="233"/>
                  <a:pt x="465" y="233"/>
                </a:cubicBezTo>
                <a:cubicBezTo>
                  <a:pt x="465" y="104"/>
                  <a:pt x="361" y="0"/>
                  <a:pt x="233" y="0"/>
                </a:cubicBezTo>
                <a:close/>
              </a:path>
            </a:pathLst>
          </a:custGeom>
          <a:solidFill>
            <a:srgbClr val="00B0F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en-US" sz="8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4" name="Docer Falling Dust PPT demo 7"/>
          <p:cNvSpPr/>
          <p:nvPr>
            <p:custDataLst>
              <p:tags r:id="rId16"/>
            </p:custDataLst>
          </p:nvPr>
        </p:nvSpPr>
        <p:spPr bwMode="auto">
          <a:xfrm rot="10800000">
            <a:off x="4850863" y="4546562"/>
            <a:ext cx="2601497" cy="1306833"/>
          </a:xfrm>
          <a:custGeom>
            <a:avLst/>
            <a:gdLst/>
            <a:ahLst/>
            <a:cxnLst>
              <a:cxn ang="0">
                <a:pos x="233" y="0"/>
              </a:cxn>
              <a:cxn ang="0">
                <a:pos x="0" y="233"/>
              </a:cxn>
              <a:cxn ang="0">
                <a:pos x="465" y="233"/>
              </a:cxn>
              <a:cxn ang="0">
                <a:pos x="233" y="0"/>
              </a:cxn>
            </a:cxnLst>
            <a:rect l="0" t="0" r="r" b="b"/>
            <a:pathLst>
              <a:path w="465" h="233">
                <a:moveTo>
                  <a:pt x="233" y="0"/>
                </a:moveTo>
                <a:cubicBezTo>
                  <a:pt x="104" y="0"/>
                  <a:pt x="0" y="104"/>
                  <a:pt x="0" y="233"/>
                </a:cubicBezTo>
                <a:cubicBezTo>
                  <a:pt x="465" y="233"/>
                  <a:pt x="465" y="233"/>
                  <a:pt x="465" y="233"/>
                </a:cubicBezTo>
                <a:cubicBezTo>
                  <a:pt x="465" y="104"/>
                  <a:pt x="361" y="0"/>
                  <a:pt x="233" y="0"/>
                </a:cubicBezTo>
                <a:close/>
              </a:path>
            </a:pathLst>
          </a:cu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en-US" sz="8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5" name="Docer Falling Dust PPT demo 7"/>
          <p:cNvSpPr/>
          <p:nvPr>
            <p:custDataLst>
              <p:tags r:id="rId17"/>
            </p:custDataLst>
          </p:nvPr>
        </p:nvSpPr>
        <p:spPr bwMode="auto">
          <a:xfrm>
            <a:off x="8500842" y="2087204"/>
            <a:ext cx="2601497" cy="1306833"/>
          </a:xfrm>
          <a:custGeom>
            <a:avLst/>
            <a:gdLst/>
            <a:ahLst/>
            <a:cxnLst>
              <a:cxn ang="0">
                <a:pos x="233" y="0"/>
              </a:cxn>
              <a:cxn ang="0">
                <a:pos x="0" y="233"/>
              </a:cxn>
              <a:cxn ang="0">
                <a:pos x="465" y="233"/>
              </a:cxn>
              <a:cxn ang="0">
                <a:pos x="233" y="0"/>
              </a:cxn>
            </a:cxnLst>
            <a:rect l="0" t="0" r="r" b="b"/>
            <a:pathLst>
              <a:path w="465" h="233">
                <a:moveTo>
                  <a:pt x="233" y="0"/>
                </a:moveTo>
                <a:cubicBezTo>
                  <a:pt x="104" y="0"/>
                  <a:pt x="0" y="104"/>
                  <a:pt x="0" y="233"/>
                </a:cubicBezTo>
                <a:cubicBezTo>
                  <a:pt x="465" y="233"/>
                  <a:pt x="465" y="233"/>
                  <a:pt x="465" y="233"/>
                </a:cubicBezTo>
                <a:cubicBezTo>
                  <a:pt x="465" y="104"/>
                  <a:pt x="361" y="0"/>
                  <a:pt x="233" y="0"/>
                </a:cubicBezTo>
                <a:close/>
              </a:path>
            </a:pathLst>
          </a:custGeom>
          <a:solidFill>
            <a:srgbClr val="00B0F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en-US" sz="8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6" name="Docer Falling Dust PPT demo 3"/>
          <p:cNvSpPr>
            <a:spLocks noEditPoints="1"/>
          </p:cNvSpPr>
          <p:nvPr>
            <p:custDataLst>
              <p:tags r:id="rId18"/>
            </p:custDataLst>
          </p:nvPr>
        </p:nvSpPr>
        <p:spPr bwMode="auto">
          <a:xfrm>
            <a:off x="5966082" y="4546783"/>
            <a:ext cx="578065" cy="579471"/>
          </a:xfrm>
          <a:custGeom>
            <a:avLst/>
            <a:gdLst>
              <a:gd name="T0" fmla="*/ 74 w 81"/>
              <a:gd name="T1" fmla="*/ 0 h 81"/>
              <a:gd name="T2" fmla="*/ 81 w 81"/>
              <a:gd name="T3" fmla="*/ 20 h 81"/>
              <a:gd name="T4" fmla="*/ 53 w 81"/>
              <a:gd name="T5" fmla="*/ 27 h 81"/>
              <a:gd name="T6" fmla="*/ 47 w 81"/>
              <a:gd name="T7" fmla="*/ 27 h 81"/>
              <a:gd name="T8" fmla="*/ 39 w 81"/>
              <a:gd name="T9" fmla="*/ 20 h 81"/>
              <a:gd name="T10" fmla="*/ 46 w 81"/>
              <a:gd name="T11" fmla="*/ 0 h 81"/>
              <a:gd name="T12" fmla="*/ 47 w 81"/>
              <a:gd name="T13" fmla="*/ 50 h 81"/>
              <a:gd name="T14" fmla="*/ 52 w 81"/>
              <a:gd name="T15" fmla="*/ 37 h 81"/>
              <a:gd name="T16" fmla="*/ 37 w 81"/>
              <a:gd name="T17" fmla="*/ 29 h 81"/>
              <a:gd name="T18" fmla="*/ 32 w 81"/>
              <a:gd name="T19" fmla="*/ 28 h 81"/>
              <a:gd name="T20" fmla="*/ 32 w 81"/>
              <a:gd name="T21" fmla="*/ 23 h 81"/>
              <a:gd name="T22" fmla="*/ 33 w 81"/>
              <a:gd name="T23" fmla="*/ 19 h 81"/>
              <a:gd name="T24" fmla="*/ 33 w 81"/>
              <a:gd name="T25" fmla="*/ 19 h 81"/>
              <a:gd name="T26" fmla="*/ 31 w 81"/>
              <a:gd name="T27" fmla="*/ 12 h 81"/>
              <a:gd name="T28" fmla="*/ 19 w 81"/>
              <a:gd name="T29" fmla="*/ 19 h 81"/>
              <a:gd name="T30" fmla="*/ 19 w 81"/>
              <a:gd name="T31" fmla="*/ 19 h 81"/>
              <a:gd name="T32" fmla="*/ 19 w 81"/>
              <a:gd name="T33" fmla="*/ 22 h 81"/>
              <a:gd name="T34" fmla="*/ 22 w 81"/>
              <a:gd name="T35" fmla="*/ 26 h 81"/>
              <a:gd name="T36" fmla="*/ 19 w 81"/>
              <a:gd name="T37" fmla="*/ 29 h 81"/>
              <a:gd name="T38" fmla="*/ 12 w 81"/>
              <a:gd name="T39" fmla="*/ 37 h 81"/>
              <a:gd name="T40" fmla="*/ 0 w 81"/>
              <a:gd name="T41" fmla="*/ 42 h 81"/>
              <a:gd name="T42" fmla="*/ 10 w 81"/>
              <a:gd name="T43" fmla="*/ 50 h 81"/>
              <a:gd name="T44" fmla="*/ 42 w 81"/>
              <a:gd name="T45" fmla="*/ 81 h 81"/>
              <a:gd name="T46" fmla="*/ 24 w 81"/>
              <a:gd name="T47" fmla="*/ 37 h 81"/>
              <a:gd name="T48" fmla="*/ 25 w 81"/>
              <a:gd name="T49" fmla="*/ 31 h 81"/>
              <a:gd name="T50" fmla="*/ 27 w 81"/>
              <a:gd name="T51" fmla="*/ 29 h 81"/>
              <a:gd name="T52" fmla="*/ 28 w 81"/>
              <a:gd name="T53" fmla="*/ 31 h 81"/>
              <a:gd name="T54" fmla="*/ 29 w 81"/>
              <a:gd name="T55" fmla="*/ 37 h 81"/>
              <a:gd name="T56" fmla="*/ 49 w 81"/>
              <a:gd name="T57" fmla="*/ 6 h 81"/>
              <a:gd name="T58" fmla="*/ 73 w 81"/>
              <a:gd name="T59" fmla="*/ 8 h 81"/>
              <a:gd name="T60" fmla="*/ 49 w 81"/>
              <a:gd name="T61" fmla="*/ 6 h 81"/>
              <a:gd name="T62" fmla="*/ 49 w 81"/>
              <a:gd name="T63" fmla="*/ 20 h 81"/>
              <a:gd name="T64" fmla="*/ 73 w 81"/>
              <a:gd name="T65" fmla="*/ 18 h 81"/>
              <a:gd name="T66" fmla="*/ 49 w 81"/>
              <a:gd name="T67" fmla="*/ 12 h 81"/>
              <a:gd name="T68" fmla="*/ 73 w 81"/>
              <a:gd name="T69" fmla="*/ 14 h 81"/>
              <a:gd name="T70" fmla="*/ 49 w 81"/>
              <a:gd name="T71" fmla="*/ 12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81" h="81">
                <a:moveTo>
                  <a:pt x="46" y="0"/>
                </a:moveTo>
                <a:cubicBezTo>
                  <a:pt x="74" y="0"/>
                  <a:pt x="74" y="0"/>
                  <a:pt x="74" y="0"/>
                </a:cubicBezTo>
                <a:cubicBezTo>
                  <a:pt x="78" y="0"/>
                  <a:pt x="81" y="3"/>
                  <a:pt x="81" y="7"/>
                </a:cubicBezTo>
                <a:cubicBezTo>
                  <a:pt x="81" y="20"/>
                  <a:pt x="81" y="20"/>
                  <a:pt x="81" y="20"/>
                </a:cubicBezTo>
                <a:cubicBezTo>
                  <a:pt x="81" y="24"/>
                  <a:pt x="78" y="27"/>
                  <a:pt x="74" y="27"/>
                </a:cubicBezTo>
                <a:cubicBezTo>
                  <a:pt x="53" y="27"/>
                  <a:pt x="53" y="27"/>
                  <a:pt x="53" y="27"/>
                </a:cubicBezTo>
                <a:cubicBezTo>
                  <a:pt x="47" y="33"/>
                  <a:pt x="47" y="33"/>
                  <a:pt x="47" y="33"/>
                </a:cubicBezTo>
                <a:cubicBezTo>
                  <a:pt x="47" y="27"/>
                  <a:pt x="47" y="27"/>
                  <a:pt x="47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3" y="27"/>
                  <a:pt x="39" y="24"/>
                  <a:pt x="39" y="20"/>
                </a:cubicBezTo>
                <a:cubicBezTo>
                  <a:pt x="39" y="7"/>
                  <a:pt x="39" y="7"/>
                  <a:pt x="39" y="7"/>
                </a:cubicBezTo>
                <a:cubicBezTo>
                  <a:pt x="39" y="3"/>
                  <a:pt x="43" y="0"/>
                  <a:pt x="46" y="0"/>
                </a:cubicBezTo>
                <a:close/>
                <a:moveTo>
                  <a:pt x="42" y="50"/>
                </a:moveTo>
                <a:cubicBezTo>
                  <a:pt x="47" y="50"/>
                  <a:pt x="47" y="50"/>
                  <a:pt x="47" y="50"/>
                </a:cubicBezTo>
                <a:cubicBezTo>
                  <a:pt x="52" y="41"/>
                  <a:pt x="52" y="41"/>
                  <a:pt x="52" y="41"/>
                </a:cubicBezTo>
                <a:cubicBezTo>
                  <a:pt x="52" y="37"/>
                  <a:pt x="52" y="37"/>
                  <a:pt x="52" y="37"/>
                </a:cubicBezTo>
                <a:cubicBezTo>
                  <a:pt x="40" y="37"/>
                  <a:pt x="40" y="37"/>
                  <a:pt x="40" y="37"/>
                </a:cubicBezTo>
                <a:cubicBezTo>
                  <a:pt x="40" y="34"/>
                  <a:pt x="38" y="30"/>
                  <a:pt x="37" y="29"/>
                </a:cubicBezTo>
                <a:cubicBezTo>
                  <a:pt x="36" y="29"/>
                  <a:pt x="35" y="29"/>
                  <a:pt x="34" y="29"/>
                </a:cubicBezTo>
                <a:cubicBezTo>
                  <a:pt x="33" y="29"/>
                  <a:pt x="32" y="29"/>
                  <a:pt x="32" y="28"/>
                </a:cubicBezTo>
                <a:cubicBezTo>
                  <a:pt x="31" y="28"/>
                  <a:pt x="31" y="27"/>
                  <a:pt x="31" y="26"/>
                </a:cubicBezTo>
                <a:cubicBezTo>
                  <a:pt x="31" y="25"/>
                  <a:pt x="32" y="24"/>
                  <a:pt x="32" y="23"/>
                </a:cubicBezTo>
                <a:cubicBezTo>
                  <a:pt x="33" y="23"/>
                  <a:pt x="33" y="22"/>
                  <a:pt x="33" y="22"/>
                </a:cubicBezTo>
                <a:cubicBezTo>
                  <a:pt x="33" y="21"/>
                  <a:pt x="33" y="20"/>
                  <a:pt x="33" y="19"/>
                </a:cubicBezTo>
                <a:cubicBezTo>
                  <a:pt x="33" y="19"/>
                  <a:pt x="33" y="19"/>
                  <a:pt x="33" y="19"/>
                </a:cubicBezTo>
                <a:cubicBezTo>
                  <a:pt x="33" y="19"/>
                  <a:pt x="33" y="19"/>
                  <a:pt x="33" y="19"/>
                </a:cubicBezTo>
                <a:cubicBezTo>
                  <a:pt x="33" y="19"/>
                  <a:pt x="33" y="19"/>
                  <a:pt x="33" y="19"/>
                </a:cubicBezTo>
                <a:cubicBezTo>
                  <a:pt x="33" y="15"/>
                  <a:pt x="33" y="13"/>
                  <a:pt x="31" y="12"/>
                </a:cubicBezTo>
                <a:cubicBezTo>
                  <a:pt x="28" y="10"/>
                  <a:pt x="23" y="10"/>
                  <a:pt x="21" y="12"/>
                </a:cubicBezTo>
                <a:cubicBezTo>
                  <a:pt x="19" y="13"/>
                  <a:pt x="19" y="15"/>
                  <a:pt x="19" y="19"/>
                </a:cubicBezTo>
                <a:cubicBezTo>
                  <a:pt x="19" y="19"/>
                  <a:pt x="19" y="19"/>
                  <a:pt x="19" y="19"/>
                </a:cubicBezTo>
                <a:cubicBezTo>
                  <a:pt x="19" y="19"/>
                  <a:pt x="19" y="19"/>
                  <a:pt x="19" y="19"/>
                </a:cubicBezTo>
                <a:cubicBezTo>
                  <a:pt x="19" y="19"/>
                  <a:pt x="19" y="19"/>
                  <a:pt x="19" y="19"/>
                </a:cubicBezTo>
                <a:cubicBezTo>
                  <a:pt x="19" y="20"/>
                  <a:pt x="19" y="21"/>
                  <a:pt x="19" y="22"/>
                </a:cubicBezTo>
                <a:cubicBezTo>
                  <a:pt x="20" y="22"/>
                  <a:pt x="20" y="23"/>
                  <a:pt x="20" y="23"/>
                </a:cubicBezTo>
                <a:cubicBezTo>
                  <a:pt x="21" y="24"/>
                  <a:pt x="21" y="25"/>
                  <a:pt x="22" y="26"/>
                </a:cubicBezTo>
                <a:cubicBezTo>
                  <a:pt x="22" y="27"/>
                  <a:pt x="22" y="28"/>
                  <a:pt x="21" y="28"/>
                </a:cubicBezTo>
                <a:cubicBezTo>
                  <a:pt x="21" y="29"/>
                  <a:pt x="20" y="29"/>
                  <a:pt x="19" y="29"/>
                </a:cubicBezTo>
                <a:cubicBezTo>
                  <a:pt x="18" y="29"/>
                  <a:pt x="17" y="29"/>
                  <a:pt x="16" y="29"/>
                </a:cubicBezTo>
                <a:cubicBezTo>
                  <a:pt x="14" y="31"/>
                  <a:pt x="13" y="34"/>
                  <a:pt x="12" y="37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42"/>
                  <a:pt x="0" y="42"/>
                  <a:pt x="0" y="42"/>
                </a:cubicBezTo>
                <a:cubicBezTo>
                  <a:pt x="6" y="50"/>
                  <a:pt x="6" y="50"/>
                  <a:pt x="6" y="50"/>
                </a:cubicBezTo>
                <a:cubicBezTo>
                  <a:pt x="10" y="50"/>
                  <a:pt x="10" y="50"/>
                  <a:pt x="10" y="50"/>
                </a:cubicBezTo>
                <a:cubicBezTo>
                  <a:pt x="10" y="81"/>
                  <a:pt x="10" y="81"/>
                  <a:pt x="10" y="81"/>
                </a:cubicBezTo>
                <a:cubicBezTo>
                  <a:pt x="42" y="81"/>
                  <a:pt x="42" y="81"/>
                  <a:pt x="42" y="81"/>
                </a:cubicBezTo>
                <a:cubicBezTo>
                  <a:pt x="42" y="50"/>
                  <a:pt x="42" y="50"/>
                  <a:pt x="42" y="50"/>
                </a:cubicBezTo>
                <a:close/>
                <a:moveTo>
                  <a:pt x="24" y="37"/>
                </a:moveTo>
                <a:cubicBezTo>
                  <a:pt x="26" y="31"/>
                  <a:pt x="26" y="31"/>
                  <a:pt x="26" y="31"/>
                </a:cubicBezTo>
                <a:cubicBezTo>
                  <a:pt x="25" y="31"/>
                  <a:pt x="25" y="31"/>
                  <a:pt x="25" y="31"/>
                </a:cubicBezTo>
                <a:cubicBezTo>
                  <a:pt x="26" y="29"/>
                  <a:pt x="26" y="29"/>
                  <a:pt x="26" y="29"/>
                </a:cubicBezTo>
                <a:cubicBezTo>
                  <a:pt x="27" y="29"/>
                  <a:pt x="27" y="29"/>
                  <a:pt x="27" y="29"/>
                </a:cubicBezTo>
                <a:cubicBezTo>
                  <a:pt x="27" y="29"/>
                  <a:pt x="27" y="29"/>
                  <a:pt x="27" y="29"/>
                </a:cubicBezTo>
                <a:cubicBezTo>
                  <a:pt x="28" y="31"/>
                  <a:pt x="28" y="31"/>
                  <a:pt x="28" y="31"/>
                </a:cubicBezTo>
                <a:cubicBezTo>
                  <a:pt x="27" y="31"/>
                  <a:pt x="27" y="31"/>
                  <a:pt x="27" y="31"/>
                </a:cubicBezTo>
                <a:cubicBezTo>
                  <a:pt x="29" y="37"/>
                  <a:pt x="29" y="37"/>
                  <a:pt x="29" y="37"/>
                </a:cubicBezTo>
                <a:cubicBezTo>
                  <a:pt x="24" y="37"/>
                  <a:pt x="24" y="37"/>
                  <a:pt x="24" y="37"/>
                </a:cubicBezTo>
                <a:close/>
                <a:moveTo>
                  <a:pt x="49" y="6"/>
                </a:moveTo>
                <a:cubicBezTo>
                  <a:pt x="49" y="8"/>
                  <a:pt x="49" y="8"/>
                  <a:pt x="49" y="8"/>
                </a:cubicBezTo>
                <a:cubicBezTo>
                  <a:pt x="73" y="8"/>
                  <a:pt x="73" y="8"/>
                  <a:pt x="73" y="8"/>
                </a:cubicBezTo>
                <a:cubicBezTo>
                  <a:pt x="73" y="6"/>
                  <a:pt x="73" y="6"/>
                  <a:pt x="73" y="6"/>
                </a:cubicBezTo>
                <a:cubicBezTo>
                  <a:pt x="49" y="6"/>
                  <a:pt x="49" y="6"/>
                  <a:pt x="49" y="6"/>
                </a:cubicBezTo>
                <a:close/>
                <a:moveTo>
                  <a:pt x="49" y="18"/>
                </a:moveTo>
                <a:cubicBezTo>
                  <a:pt x="49" y="20"/>
                  <a:pt x="49" y="20"/>
                  <a:pt x="49" y="20"/>
                </a:cubicBezTo>
                <a:cubicBezTo>
                  <a:pt x="73" y="20"/>
                  <a:pt x="73" y="20"/>
                  <a:pt x="73" y="20"/>
                </a:cubicBezTo>
                <a:cubicBezTo>
                  <a:pt x="73" y="18"/>
                  <a:pt x="73" y="18"/>
                  <a:pt x="73" y="18"/>
                </a:cubicBezTo>
                <a:cubicBezTo>
                  <a:pt x="49" y="18"/>
                  <a:pt x="49" y="18"/>
                  <a:pt x="49" y="18"/>
                </a:cubicBezTo>
                <a:close/>
                <a:moveTo>
                  <a:pt x="49" y="12"/>
                </a:moveTo>
                <a:cubicBezTo>
                  <a:pt x="49" y="14"/>
                  <a:pt x="49" y="14"/>
                  <a:pt x="49" y="14"/>
                </a:cubicBezTo>
                <a:cubicBezTo>
                  <a:pt x="73" y="14"/>
                  <a:pt x="73" y="14"/>
                  <a:pt x="73" y="14"/>
                </a:cubicBezTo>
                <a:cubicBezTo>
                  <a:pt x="73" y="12"/>
                  <a:pt x="73" y="12"/>
                  <a:pt x="73" y="12"/>
                </a:cubicBezTo>
                <a:lnTo>
                  <a:pt x="49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7" name="Docer Falling Dust PPT demo 2"/>
          <p:cNvSpPr>
            <a:spLocks noEditPoints="1"/>
          </p:cNvSpPr>
          <p:nvPr>
            <p:custDataLst>
              <p:tags r:id="rId19"/>
            </p:custDataLst>
          </p:nvPr>
        </p:nvSpPr>
        <p:spPr bwMode="auto">
          <a:xfrm>
            <a:off x="9576552" y="2576909"/>
            <a:ext cx="450075" cy="443043"/>
          </a:xfrm>
          <a:custGeom>
            <a:avLst/>
            <a:gdLst>
              <a:gd name="T0" fmla="*/ 63 w 63"/>
              <a:gd name="T1" fmla="*/ 52 h 62"/>
              <a:gd name="T2" fmla="*/ 0 w 63"/>
              <a:gd name="T3" fmla="*/ 52 h 62"/>
              <a:gd name="T4" fmla="*/ 5 w 63"/>
              <a:gd name="T5" fmla="*/ 48 h 62"/>
              <a:gd name="T6" fmla="*/ 58 w 63"/>
              <a:gd name="T7" fmla="*/ 48 h 62"/>
              <a:gd name="T8" fmla="*/ 16 w 63"/>
              <a:gd name="T9" fmla="*/ 2 h 62"/>
              <a:gd name="T10" fmla="*/ 16 w 63"/>
              <a:gd name="T11" fmla="*/ 14 h 62"/>
              <a:gd name="T12" fmla="*/ 16 w 63"/>
              <a:gd name="T13" fmla="*/ 2 h 62"/>
              <a:gd name="T14" fmla="*/ 41 w 63"/>
              <a:gd name="T15" fmla="*/ 8 h 62"/>
              <a:gd name="T16" fmla="*/ 52 w 63"/>
              <a:gd name="T17" fmla="*/ 8 h 62"/>
              <a:gd name="T18" fmla="*/ 41 w 63"/>
              <a:gd name="T19" fmla="*/ 35 h 62"/>
              <a:gd name="T20" fmla="*/ 45 w 63"/>
              <a:gd name="T21" fmla="*/ 50 h 62"/>
              <a:gd name="T22" fmla="*/ 48 w 63"/>
              <a:gd name="T23" fmla="*/ 50 h 62"/>
              <a:gd name="T24" fmla="*/ 53 w 63"/>
              <a:gd name="T25" fmla="*/ 33 h 62"/>
              <a:gd name="T26" fmla="*/ 56 w 63"/>
              <a:gd name="T27" fmla="*/ 20 h 62"/>
              <a:gd name="T28" fmla="*/ 43 w 63"/>
              <a:gd name="T29" fmla="*/ 15 h 62"/>
              <a:gd name="T30" fmla="*/ 44 w 63"/>
              <a:gd name="T31" fmla="*/ 20 h 62"/>
              <a:gd name="T32" fmla="*/ 41 w 63"/>
              <a:gd name="T33" fmla="*/ 35 h 62"/>
              <a:gd name="T34" fmla="*/ 38 w 63"/>
              <a:gd name="T35" fmla="*/ 6 h 62"/>
              <a:gd name="T36" fmla="*/ 25 w 63"/>
              <a:gd name="T37" fmla="*/ 6 h 62"/>
              <a:gd name="T38" fmla="*/ 38 w 63"/>
              <a:gd name="T39" fmla="*/ 34 h 62"/>
              <a:gd name="T40" fmla="*/ 41 w 63"/>
              <a:gd name="T41" fmla="*/ 20 h 62"/>
              <a:gd name="T42" fmla="*/ 28 w 63"/>
              <a:gd name="T43" fmla="*/ 14 h 62"/>
              <a:gd name="T44" fmla="*/ 22 w 63"/>
              <a:gd name="T45" fmla="*/ 29 h 62"/>
              <a:gd name="T46" fmla="*/ 25 w 63"/>
              <a:gd name="T47" fmla="*/ 52 h 62"/>
              <a:gd name="T48" fmla="*/ 31 w 63"/>
              <a:gd name="T49" fmla="*/ 41 h 62"/>
              <a:gd name="T50" fmla="*/ 38 w 63"/>
              <a:gd name="T51" fmla="*/ 52 h 62"/>
              <a:gd name="T52" fmla="*/ 22 w 63"/>
              <a:gd name="T53" fmla="*/ 35 h 62"/>
              <a:gd name="T54" fmla="*/ 19 w 63"/>
              <a:gd name="T55" fmla="*/ 20 h 62"/>
              <a:gd name="T56" fmla="*/ 19 w 63"/>
              <a:gd name="T57" fmla="*/ 15 h 62"/>
              <a:gd name="T58" fmla="*/ 7 w 63"/>
              <a:gd name="T59" fmla="*/ 20 h 62"/>
              <a:gd name="T60" fmla="*/ 10 w 63"/>
              <a:gd name="T61" fmla="*/ 33 h 62"/>
              <a:gd name="T62" fmla="*/ 14 w 63"/>
              <a:gd name="T63" fmla="*/ 50 h 62"/>
              <a:gd name="T64" fmla="*/ 17 w 63"/>
              <a:gd name="T65" fmla="*/ 50 h 62"/>
              <a:gd name="T66" fmla="*/ 22 w 63"/>
              <a:gd name="T67" fmla="*/ 35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63" h="62">
                <a:moveTo>
                  <a:pt x="56" y="46"/>
                </a:moveTo>
                <a:cubicBezTo>
                  <a:pt x="60" y="48"/>
                  <a:pt x="63" y="50"/>
                  <a:pt x="63" y="52"/>
                </a:cubicBezTo>
                <a:cubicBezTo>
                  <a:pt x="63" y="58"/>
                  <a:pt x="49" y="62"/>
                  <a:pt x="31" y="62"/>
                </a:cubicBezTo>
                <a:cubicBezTo>
                  <a:pt x="14" y="62"/>
                  <a:pt x="0" y="58"/>
                  <a:pt x="0" y="52"/>
                </a:cubicBezTo>
                <a:cubicBezTo>
                  <a:pt x="0" y="50"/>
                  <a:pt x="2" y="48"/>
                  <a:pt x="7" y="46"/>
                </a:cubicBezTo>
                <a:cubicBezTo>
                  <a:pt x="6" y="47"/>
                  <a:pt x="5" y="48"/>
                  <a:pt x="5" y="48"/>
                </a:cubicBezTo>
                <a:cubicBezTo>
                  <a:pt x="5" y="52"/>
                  <a:pt x="17" y="55"/>
                  <a:pt x="31" y="55"/>
                </a:cubicBezTo>
                <a:cubicBezTo>
                  <a:pt x="46" y="55"/>
                  <a:pt x="58" y="52"/>
                  <a:pt x="58" y="48"/>
                </a:cubicBezTo>
                <a:cubicBezTo>
                  <a:pt x="58" y="48"/>
                  <a:pt x="57" y="47"/>
                  <a:pt x="56" y="46"/>
                </a:cubicBezTo>
                <a:close/>
                <a:moveTo>
                  <a:pt x="16" y="2"/>
                </a:moveTo>
                <a:cubicBezTo>
                  <a:pt x="19" y="2"/>
                  <a:pt x="22" y="5"/>
                  <a:pt x="22" y="8"/>
                </a:cubicBezTo>
                <a:cubicBezTo>
                  <a:pt x="22" y="11"/>
                  <a:pt x="19" y="14"/>
                  <a:pt x="16" y="14"/>
                </a:cubicBezTo>
                <a:cubicBezTo>
                  <a:pt x="13" y="14"/>
                  <a:pt x="10" y="11"/>
                  <a:pt x="10" y="8"/>
                </a:cubicBezTo>
                <a:cubicBezTo>
                  <a:pt x="10" y="5"/>
                  <a:pt x="13" y="2"/>
                  <a:pt x="16" y="2"/>
                </a:cubicBezTo>
                <a:close/>
                <a:moveTo>
                  <a:pt x="47" y="2"/>
                </a:moveTo>
                <a:cubicBezTo>
                  <a:pt x="43" y="2"/>
                  <a:pt x="41" y="5"/>
                  <a:pt x="41" y="8"/>
                </a:cubicBezTo>
                <a:cubicBezTo>
                  <a:pt x="41" y="11"/>
                  <a:pt x="43" y="14"/>
                  <a:pt x="47" y="14"/>
                </a:cubicBezTo>
                <a:cubicBezTo>
                  <a:pt x="50" y="14"/>
                  <a:pt x="52" y="11"/>
                  <a:pt x="52" y="8"/>
                </a:cubicBezTo>
                <a:cubicBezTo>
                  <a:pt x="52" y="5"/>
                  <a:pt x="50" y="2"/>
                  <a:pt x="47" y="2"/>
                </a:cubicBezTo>
                <a:close/>
                <a:moveTo>
                  <a:pt x="41" y="35"/>
                </a:moveTo>
                <a:cubicBezTo>
                  <a:pt x="41" y="50"/>
                  <a:pt x="41" y="50"/>
                  <a:pt x="41" y="50"/>
                </a:cubicBezTo>
                <a:cubicBezTo>
                  <a:pt x="45" y="50"/>
                  <a:pt x="45" y="50"/>
                  <a:pt x="45" y="50"/>
                </a:cubicBezTo>
                <a:cubicBezTo>
                  <a:pt x="47" y="40"/>
                  <a:pt x="47" y="40"/>
                  <a:pt x="47" y="40"/>
                </a:cubicBezTo>
                <a:cubicBezTo>
                  <a:pt x="48" y="50"/>
                  <a:pt x="48" y="50"/>
                  <a:pt x="48" y="50"/>
                </a:cubicBezTo>
                <a:cubicBezTo>
                  <a:pt x="53" y="50"/>
                  <a:pt x="53" y="50"/>
                  <a:pt x="53" y="50"/>
                </a:cubicBezTo>
                <a:cubicBezTo>
                  <a:pt x="53" y="33"/>
                  <a:pt x="53" y="33"/>
                  <a:pt x="53" y="33"/>
                </a:cubicBezTo>
                <a:cubicBezTo>
                  <a:pt x="54" y="33"/>
                  <a:pt x="56" y="31"/>
                  <a:pt x="56" y="29"/>
                </a:cubicBezTo>
                <a:cubicBezTo>
                  <a:pt x="56" y="20"/>
                  <a:pt x="56" y="20"/>
                  <a:pt x="56" y="20"/>
                </a:cubicBezTo>
                <a:cubicBezTo>
                  <a:pt x="56" y="17"/>
                  <a:pt x="53" y="15"/>
                  <a:pt x="50" y="15"/>
                </a:cubicBezTo>
                <a:cubicBezTo>
                  <a:pt x="43" y="15"/>
                  <a:pt x="43" y="15"/>
                  <a:pt x="43" y="15"/>
                </a:cubicBezTo>
                <a:cubicBezTo>
                  <a:pt x="43" y="15"/>
                  <a:pt x="43" y="15"/>
                  <a:pt x="42" y="15"/>
                </a:cubicBezTo>
                <a:cubicBezTo>
                  <a:pt x="43" y="16"/>
                  <a:pt x="44" y="18"/>
                  <a:pt x="44" y="20"/>
                </a:cubicBezTo>
                <a:cubicBezTo>
                  <a:pt x="44" y="29"/>
                  <a:pt x="44" y="29"/>
                  <a:pt x="44" y="29"/>
                </a:cubicBezTo>
                <a:cubicBezTo>
                  <a:pt x="44" y="31"/>
                  <a:pt x="43" y="33"/>
                  <a:pt x="41" y="35"/>
                </a:cubicBezTo>
                <a:close/>
                <a:moveTo>
                  <a:pt x="31" y="0"/>
                </a:moveTo>
                <a:cubicBezTo>
                  <a:pt x="35" y="0"/>
                  <a:pt x="38" y="3"/>
                  <a:pt x="38" y="6"/>
                </a:cubicBezTo>
                <a:cubicBezTo>
                  <a:pt x="38" y="10"/>
                  <a:pt x="35" y="13"/>
                  <a:pt x="31" y="13"/>
                </a:cubicBezTo>
                <a:cubicBezTo>
                  <a:pt x="28" y="13"/>
                  <a:pt x="25" y="10"/>
                  <a:pt x="25" y="6"/>
                </a:cubicBezTo>
                <a:cubicBezTo>
                  <a:pt x="25" y="3"/>
                  <a:pt x="28" y="0"/>
                  <a:pt x="31" y="0"/>
                </a:cubicBezTo>
                <a:close/>
                <a:moveTo>
                  <a:pt x="38" y="34"/>
                </a:moveTo>
                <a:cubicBezTo>
                  <a:pt x="39" y="33"/>
                  <a:pt x="41" y="31"/>
                  <a:pt x="41" y="29"/>
                </a:cubicBezTo>
                <a:cubicBezTo>
                  <a:pt x="41" y="20"/>
                  <a:pt x="41" y="20"/>
                  <a:pt x="41" y="20"/>
                </a:cubicBezTo>
                <a:cubicBezTo>
                  <a:pt x="41" y="16"/>
                  <a:pt x="38" y="14"/>
                  <a:pt x="35" y="14"/>
                </a:cubicBezTo>
                <a:cubicBezTo>
                  <a:pt x="28" y="14"/>
                  <a:pt x="28" y="14"/>
                  <a:pt x="28" y="14"/>
                </a:cubicBezTo>
                <a:cubicBezTo>
                  <a:pt x="24" y="14"/>
                  <a:pt x="22" y="16"/>
                  <a:pt x="22" y="20"/>
                </a:cubicBezTo>
                <a:cubicBezTo>
                  <a:pt x="22" y="29"/>
                  <a:pt x="22" y="29"/>
                  <a:pt x="22" y="29"/>
                </a:cubicBezTo>
                <a:cubicBezTo>
                  <a:pt x="22" y="31"/>
                  <a:pt x="23" y="33"/>
                  <a:pt x="25" y="34"/>
                </a:cubicBezTo>
                <a:cubicBezTo>
                  <a:pt x="25" y="52"/>
                  <a:pt x="25" y="52"/>
                  <a:pt x="25" y="52"/>
                </a:cubicBezTo>
                <a:cubicBezTo>
                  <a:pt x="30" y="52"/>
                  <a:pt x="30" y="52"/>
                  <a:pt x="30" y="52"/>
                </a:cubicBezTo>
                <a:cubicBezTo>
                  <a:pt x="31" y="41"/>
                  <a:pt x="31" y="41"/>
                  <a:pt x="31" y="41"/>
                </a:cubicBezTo>
                <a:cubicBezTo>
                  <a:pt x="33" y="52"/>
                  <a:pt x="33" y="52"/>
                  <a:pt x="33" y="52"/>
                </a:cubicBezTo>
                <a:cubicBezTo>
                  <a:pt x="38" y="52"/>
                  <a:pt x="38" y="52"/>
                  <a:pt x="38" y="52"/>
                </a:cubicBezTo>
                <a:cubicBezTo>
                  <a:pt x="38" y="34"/>
                  <a:pt x="38" y="34"/>
                  <a:pt x="38" y="34"/>
                </a:cubicBezTo>
                <a:close/>
                <a:moveTo>
                  <a:pt x="22" y="35"/>
                </a:moveTo>
                <a:cubicBezTo>
                  <a:pt x="20" y="33"/>
                  <a:pt x="19" y="31"/>
                  <a:pt x="19" y="29"/>
                </a:cubicBezTo>
                <a:cubicBezTo>
                  <a:pt x="19" y="20"/>
                  <a:pt x="19" y="20"/>
                  <a:pt x="19" y="20"/>
                </a:cubicBezTo>
                <a:cubicBezTo>
                  <a:pt x="19" y="18"/>
                  <a:pt x="19" y="16"/>
                  <a:pt x="20" y="15"/>
                </a:cubicBezTo>
                <a:cubicBezTo>
                  <a:pt x="20" y="15"/>
                  <a:pt x="19" y="15"/>
                  <a:pt x="19" y="15"/>
                </a:cubicBezTo>
                <a:cubicBezTo>
                  <a:pt x="12" y="15"/>
                  <a:pt x="12" y="15"/>
                  <a:pt x="12" y="15"/>
                </a:cubicBezTo>
                <a:cubicBezTo>
                  <a:pt x="9" y="15"/>
                  <a:pt x="7" y="17"/>
                  <a:pt x="7" y="20"/>
                </a:cubicBezTo>
                <a:cubicBezTo>
                  <a:pt x="7" y="29"/>
                  <a:pt x="7" y="29"/>
                  <a:pt x="7" y="29"/>
                </a:cubicBezTo>
                <a:cubicBezTo>
                  <a:pt x="7" y="31"/>
                  <a:pt x="8" y="33"/>
                  <a:pt x="10" y="33"/>
                </a:cubicBezTo>
                <a:cubicBezTo>
                  <a:pt x="10" y="50"/>
                  <a:pt x="10" y="50"/>
                  <a:pt x="10" y="50"/>
                </a:cubicBezTo>
                <a:cubicBezTo>
                  <a:pt x="14" y="50"/>
                  <a:pt x="14" y="50"/>
                  <a:pt x="14" y="50"/>
                </a:cubicBezTo>
                <a:cubicBezTo>
                  <a:pt x="16" y="40"/>
                  <a:pt x="16" y="40"/>
                  <a:pt x="16" y="40"/>
                </a:cubicBezTo>
                <a:cubicBezTo>
                  <a:pt x="17" y="50"/>
                  <a:pt x="17" y="50"/>
                  <a:pt x="17" y="50"/>
                </a:cubicBezTo>
                <a:cubicBezTo>
                  <a:pt x="22" y="50"/>
                  <a:pt x="22" y="50"/>
                  <a:pt x="22" y="50"/>
                </a:cubicBezTo>
                <a:lnTo>
                  <a:pt x="22" y="3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8" name="Docer Falling Dust PPT demo 1"/>
          <p:cNvSpPr>
            <a:spLocks noEditPoints="1"/>
          </p:cNvSpPr>
          <p:nvPr>
            <p:custDataLst>
              <p:tags r:id="rId20"/>
            </p:custDataLst>
          </p:nvPr>
        </p:nvSpPr>
        <p:spPr bwMode="auto">
          <a:xfrm>
            <a:off x="1843405" y="2245995"/>
            <a:ext cx="1061720" cy="955040"/>
          </a:xfrm>
          <a:custGeom>
            <a:avLst/>
            <a:gdLst>
              <a:gd name="T0" fmla="*/ 72 w 72"/>
              <a:gd name="T1" fmla="*/ 72 h 77"/>
              <a:gd name="T2" fmla="*/ 67 w 72"/>
              <a:gd name="T3" fmla="*/ 57 h 77"/>
              <a:gd name="T4" fmla="*/ 68 w 72"/>
              <a:gd name="T5" fmla="*/ 40 h 77"/>
              <a:gd name="T6" fmla="*/ 54 w 72"/>
              <a:gd name="T7" fmla="*/ 25 h 77"/>
              <a:gd name="T8" fmla="*/ 49 w 72"/>
              <a:gd name="T9" fmla="*/ 39 h 77"/>
              <a:gd name="T10" fmla="*/ 56 w 72"/>
              <a:gd name="T11" fmla="*/ 57 h 77"/>
              <a:gd name="T12" fmla="*/ 46 w 72"/>
              <a:gd name="T13" fmla="*/ 72 h 77"/>
              <a:gd name="T14" fmla="*/ 44 w 72"/>
              <a:gd name="T15" fmla="*/ 30 h 77"/>
              <a:gd name="T16" fmla="*/ 45 w 72"/>
              <a:gd name="T17" fmla="*/ 30 h 77"/>
              <a:gd name="T18" fmla="*/ 45 w 72"/>
              <a:gd name="T19" fmla="*/ 13 h 77"/>
              <a:gd name="T20" fmla="*/ 26 w 72"/>
              <a:gd name="T21" fmla="*/ 6 h 77"/>
              <a:gd name="T22" fmla="*/ 33 w 72"/>
              <a:gd name="T23" fmla="*/ 22 h 77"/>
              <a:gd name="T24" fmla="*/ 27 w 72"/>
              <a:gd name="T25" fmla="*/ 46 h 77"/>
              <a:gd name="T26" fmla="*/ 22 w 72"/>
              <a:gd name="T27" fmla="*/ 50 h 77"/>
              <a:gd name="T28" fmla="*/ 19 w 72"/>
              <a:gd name="T29" fmla="*/ 29 h 77"/>
              <a:gd name="T30" fmla="*/ 19 w 72"/>
              <a:gd name="T31" fmla="*/ 18 h 77"/>
              <a:gd name="T32" fmla="*/ 2 w 72"/>
              <a:gd name="T33" fmla="*/ 31 h 77"/>
              <a:gd name="T34" fmla="*/ 6 w 72"/>
              <a:gd name="T35" fmla="*/ 50 h 77"/>
              <a:gd name="T36" fmla="*/ 0 w 72"/>
              <a:gd name="T37" fmla="*/ 72 h 77"/>
              <a:gd name="T38" fmla="*/ 60 w 72"/>
              <a:gd name="T39" fmla="*/ 57 h 77"/>
              <a:gd name="T40" fmla="*/ 64 w 72"/>
              <a:gd name="T41" fmla="*/ 57 h 77"/>
              <a:gd name="T42" fmla="*/ 58 w 72"/>
              <a:gd name="T43" fmla="*/ 22 h 77"/>
              <a:gd name="T44" fmla="*/ 14 w 72"/>
              <a:gd name="T45" fmla="*/ 50 h 77"/>
              <a:gd name="T46" fmla="*/ 14 w 72"/>
              <a:gd name="T47" fmla="*/ 36 h 77"/>
              <a:gd name="T48" fmla="*/ 17 w 72"/>
              <a:gd name="T49" fmla="*/ 8 h 77"/>
              <a:gd name="T50" fmla="*/ 10 w 72"/>
              <a:gd name="T51" fmla="*/ 7 h 77"/>
              <a:gd name="T52" fmla="*/ 37 w 72"/>
              <a:gd name="T53" fmla="*/ 31 h 77"/>
              <a:gd name="T54" fmla="*/ 40 w 72"/>
              <a:gd name="T55" fmla="*/ 1 h 77"/>
              <a:gd name="T56" fmla="*/ 33 w 72"/>
              <a:gd name="T57" fmla="*/ 3 h 77"/>
              <a:gd name="T58" fmla="*/ 60 w 72"/>
              <a:gd name="T59" fmla="*/ 66 h 77"/>
              <a:gd name="T60" fmla="*/ 61 w 72"/>
              <a:gd name="T61" fmla="*/ 68 h 77"/>
              <a:gd name="T62" fmla="*/ 59 w 72"/>
              <a:gd name="T63" fmla="*/ 65 h 77"/>
              <a:gd name="T64" fmla="*/ 61 w 72"/>
              <a:gd name="T65" fmla="*/ 61 h 77"/>
              <a:gd name="T66" fmla="*/ 60 w 72"/>
              <a:gd name="T67" fmla="*/ 63 h 77"/>
              <a:gd name="T68" fmla="*/ 60 w 72"/>
              <a:gd name="T69" fmla="*/ 58 h 77"/>
              <a:gd name="T70" fmla="*/ 63 w 72"/>
              <a:gd name="T71" fmla="*/ 62 h 77"/>
              <a:gd name="T72" fmla="*/ 63 w 72"/>
              <a:gd name="T73" fmla="*/ 68 h 77"/>
              <a:gd name="T74" fmla="*/ 57 w 72"/>
              <a:gd name="T75" fmla="*/ 66 h 77"/>
              <a:gd name="T76" fmla="*/ 8 w 72"/>
              <a:gd name="T77" fmla="*/ 68 h 77"/>
              <a:gd name="T78" fmla="*/ 12 w 72"/>
              <a:gd name="T79" fmla="*/ 57 h 77"/>
              <a:gd name="T80" fmla="*/ 8 w 72"/>
              <a:gd name="T81" fmla="*/ 60 h 77"/>
              <a:gd name="T82" fmla="*/ 15 w 72"/>
              <a:gd name="T83" fmla="*/ 56 h 77"/>
              <a:gd name="T84" fmla="*/ 12 w 72"/>
              <a:gd name="T85" fmla="*/ 68 h 77"/>
              <a:gd name="T86" fmla="*/ 39 w 72"/>
              <a:gd name="T87" fmla="*/ 70 h 77"/>
              <a:gd name="T88" fmla="*/ 33 w 72"/>
              <a:gd name="T89" fmla="*/ 55 h 77"/>
              <a:gd name="T90" fmla="*/ 36 w 72"/>
              <a:gd name="T91" fmla="*/ 5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2" h="77">
                <a:moveTo>
                  <a:pt x="0" y="77"/>
                </a:moveTo>
                <a:cubicBezTo>
                  <a:pt x="72" y="77"/>
                  <a:pt x="72" y="77"/>
                  <a:pt x="72" y="77"/>
                </a:cubicBezTo>
                <a:cubicBezTo>
                  <a:pt x="72" y="72"/>
                  <a:pt x="72" y="72"/>
                  <a:pt x="72" y="72"/>
                </a:cubicBezTo>
                <a:cubicBezTo>
                  <a:pt x="70" y="72"/>
                  <a:pt x="70" y="72"/>
                  <a:pt x="70" y="72"/>
                </a:cubicBezTo>
                <a:cubicBezTo>
                  <a:pt x="70" y="57"/>
                  <a:pt x="70" y="57"/>
                  <a:pt x="70" y="57"/>
                </a:cubicBezTo>
                <a:cubicBezTo>
                  <a:pt x="67" y="57"/>
                  <a:pt x="67" y="57"/>
                  <a:pt x="67" y="57"/>
                </a:cubicBezTo>
                <a:cubicBezTo>
                  <a:pt x="66" y="41"/>
                  <a:pt x="66" y="41"/>
                  <a:pt x="66" y="41"/>
                </a:cubicBezTo>
                <a:cubicBezTo>
                  <a:pt x="66" y="36"/>
                  <a:pt x="66" y="36"/>
                  <a:pt x="66" y="36"/>
                </a:cubicBezTo>
                <a:cubicBezTo>
                  <a:pt x="68" y="40"/>
                  <a:pt x="68" y="40"/>
                  <a:pt x="68" y="40"/>
                </a:cubicBezTo>
                <a:cubicBezTo>
                  <a:pt x="71" y="38"/>
                  <a:pt x="71" y="38"/>
                  <a:pt x="71" y="38"/>
                </a:cubicBezTo>
                <a:cubicBezTo>
                  <a:pt x="67" y="25"/>
                  <a:pt x="67" y="25"/>
                  <a:pt x="67" y="25"/>
                </a:cubicBezTo>
                <a:cubicBezTo>
                  <a:pt x="54" y="25"/>
                  <a:pt x="54" y="25"/>
                  <a:pt x="54" y="25"/>
                </a:cubicBezTo>
                <a:cubicBezTo>
                  <a:pt x="52" y="32"/>
                  <a:pt x="52" y="32"/>
                  <a:pt x="52" y="32"/>
                </a:cubicBezTo>
                <a:cubicBezTo>
                  <a:pt x="47" y="38"/>
                  <a:pt x="47" y="38"/>
                  <a:pt x="47" y="38"/>
                </a:cubicBezTo>
                <a:cubicBezTo>
                  <a:pt x="49" y="39"/>
                  <a:pt x="49" y="39"/>
                  <a:pt x="49" y="39"/>
                </a:cubicBezTo>
                <a:cubicBezTo>
                  <a:pt x="55" y="34"/>
                  <a:pt x="55" y="34"/>
                  <a:pt x="55" y="34"/>
                </a:cubicBezTo>
                <a:cubicBezTo>
                  <a:pt x="55" y="41"/>
                  <a:pt x="55" y="41"/>
                  <a:pt x="55" y="41"/>
                </a:cubicBezTo>
                <a:cubicBezTo>
                  <a:pt x="56" y="57"/>
                  <a:pt x="56" y="57"/>
                  <a:pt x="56" y="57"/>
                </a:cubicBezTo>
                <a:cubicBezTo>
                  <a:pt x="50" y="57"/>
                  <a:pt x="50" y="57"/>
                  <a:pt x="50" y="57"/>
                </a:cubicBezTo>
                <a:cubicBezTo>
                  <a:pt x="50" y="72"/>
                  <a:pt x="50" y="72"/>
                  <a:pt x="50" y="72"/>
                </a:cubicBezTo>
                <a:cubicBezTo>
                  <a:pt x="46" y="72"/>
                  <a:pt x="46" y="72"/>
                  <a:pt x="46" y="72"/>
                </a:cubicBezTo>
                <a:cubicBezTo>
                  <a:pt x="46" y="46"/>
                  <a:pt x="46" y="46"/>
                  <a:pt x="46" y="46"/>
                </a:cubicBezTo>
                <a:cubicBezTo>
                  <a:pt x="42" y="46"/>
                  <a:pt x="42" y="46"/>
                  <a:pt x="42" y="46"/>
                </a:cubicBezTo>
                <a:cubicBezTo>
                  <a:pt x="44" y="30"/>
                  <a:pt x="44" y="30"/>
                  <a:pt x="44" y="30"/>
                </a:cubicBezTo>
                <a:cubicBezTo>
                  <a:pt x="44" y="21"/>
                  <a:pt x="44" y="21"/>
                  <a:pt x="44" y="21"/>
                </a:cubicBezTo>
                <a:cubicBezTo>
                  <a:pt x="46" y="25"/>
                  <a:pt x="46" y="25"/>
                  <a:pt x="46" y="25"/>
                </a:cubicBezTo>
                <a:cubicBezTo>
                  <a:pt x="45" y="30"/>
                  <a:pt x="45" y="30"/>
                  <a:pt x="45" y="30"/>
                </a:cubicBezTo>
                <a:cubicBezTo>
                  <a:pt x="47" y="30"/>
                  <a:pt x="47" y="30"/>
                  <a:pt x="47" y="30"/>
                </a:cubicBezTo>
                <a:cubicBezTo>
                  <a:pt x="49" y="24"/>
                  <a:pt x="49" y="24"/>
                  <a:pt x="49" y="24"/>
                </a:cubicBezTo>
                <a:cubicBezTo>
                  <a:pt x="45" y="13"/>
                  <a:pt x="45" y="13"/>
                  <a:pt x="45" y="13"/>
                </a:cubicBezTo>
                <a:cubicBezTo>
                  <a:pt x="33" y="13"/>
                  <a:pt x="33" y="13"/>
                  <a:pt x="33" y="13"/>
                </a:cubicBezTo>
                <a:cubicBezTo>
                  <a:pt x="28" y="12"/>
                  <a:pt x="28" y="12"/>
                  <a:pt x="28" y="12"/>
                </a:cubicBezTo>
                <a:cubicBezTo>
                  <a:pt x="26" y="6"/>
                  <a:pt x="26" y="6"/>
                  <a:pt x="26" y="6"/>
                </a:cubicBezTo>
                <a:cubicBezTo>
                  <a:pt x="25" y="7"/>
                  <a:pt x="24" y="7"/>
                  <a:pt x="22" y="7"/>
                </a:cubicBezTo>
                <a:cubicBezTo>
                  <a:pt x="25" y="14"/>
                  <a:pt x="25" y="14"/>
                  <a:pt x="25" y="14"/>
                </a:cubicBezTo>
                <a:cubicBezTo>
                  <a:pt x="33" y="22"/>
                  <a:pt x="33" y="22"/>
                  <a:pt x="33" y="22"/>
                </a:cubicBezTo>
                <a:cubicBezTo>
                  <a:pt x="33" y="30"/>
                  <a:pt x="33" y="30"/>
                  <a:pt x="33" y="30"/>
                </a:cubicBezTo>
                <a:cubicBezTo>
                  <a:pt x="32" y="46"/>
                  <a:pt x="32" y="46"/>
                  <a:pt x="32" y="46"/>
                </a:cubicBezTo>
                <a:cubicBezTo>
                  <a:pt x="27" y="46"/>
                  <a:pt x="27" y="46"/>
                  <a:pt x="27" y="46"/>
                </a:cubicBezTo>
                <a:cubicBezTo>
                  <a:pt x="27" y="72"/>
                  <a:pt x="27" y="72"/>
                  <a:pt x="27" y="72"/>
                </a:cubicBezTo>
                <a:cubicBezTo>
                  <a:pt x="22" y="72"/>
                  <a:pt x="22" y="72"/>
                  <a:pt x="22" y="72"/>
                </a:cubicBezTo>
                <a:cubicBezTo>
                  <a:pt x="22" y="50"/>
                  <a:pt x="22" y="50"/>
                  <a:pt x="22" y="50"/>
                </a:cubicBezTo>
                <a:cubicBezTo>
                  <a:pt x="17" y="50"/>
                  <a:pt x="17" y="50"/>
                  <a:pt x="17" y="50"/>
                </a:cubicBezTo>
                <a:cubicBezTo>
                  <a:pt x="19" y="35"/>
                  <a:pt x="19" y="35"/>
                  <a:pt x="19" y="35"/>
                </a:cubicBezTo>
                <a:cubicBezTo>
                  <a:pt x="19" y="29"/>
                  <a:pt x="19" y="29"/>
                  <a:pt x="19" y="29"/>
                </a:cubicBezTo>
                <a:cubicBezTo>
                  <a:pt x="23" y="33"/>
                  <a:pt x="23" y="33"/>
                  <a:pt x="23" y="33"/>
                </a:cubicBezTo>
                <a:cubicBezTo>
                  <a:pt x="25" y="32"/>
                  <a:pt x="25" y="32"/>
                  <a:pt x="25" y="32"/>
                </a:cubicBezTo>
                <a:cubicBezTo>
                  <a:pt x="19" y="18"/>
                  <a:pt x="19" y="18"/>
                  <a:pt x="19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0" y="29"/>
                  <a:pt x="0" y="29"/>
                  <a:pt x="0" y="29"/>
                </a:cubicBezTo>
                <a:cubicBezTo>
                  <a:pt x="2" y="31"/>
                  <a:pt x="2" y="31"/>
                  <a:pt x="2" y="31"/>
                </a:cubicBezTo>
                <a:cubicBezTo>
                  <a:pt x="7" y="25"/>
                  <a:pt x="7" y="25"/>
                  <a:pt x="7" y="25"/>
                </a:cubicBezTo>
                <a:cubicBezTo>
                  <a:pt x="7" y="35"/>
                  <a:pt x="7" y="35"/>
                  <a:pt x="7" y="35"/>
                </a:cubicBezTo>
                <a:cubicBezTo>
                  <a:pt x="6" y="50"/>
                  <a:pt x="6" y="50"/>
                  <a:pt x="6" y="50"/>
                </a:cubicBezTo>
                <a:cubicBezTo>
                  <a:pt x="3" y="50"/>
                  <a:pt x="3" y="50"/>
                  <a:pt x="3" y="50"/>
                </a:cubicBezTo>
                <a:cubicBezTo>
                  <a:pt x="3" y="72"/>
                  <a:pt x="3" y="72"/>
                  <a:pt x="3" y="72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77"/>
                  <a:pt x="0" y="77"/>
                  <a:pt x="0" y="77"/>
                </a:cubicBezTo>
                <a:close/>
                <a:moveTo>
                  <a:pt x="64" y="57"/>
                </a:moveTo>
                <a:cubicBezTo>
                  <a:pt x="60" y="57"/>
                  <a:pt x="60" y="57"/>
                  <a:pt x="60" y="57"/>
                </a:cubicBezTo>
                <a:cubicBezTo>
                  <a:pt x="60" y="43"/>
                  <a:pt x="60" y="43"/>
                  <a:pt x="60" y="43"/>
                </a:cubicBezTo>
                <a:cubicBezTo>
                  <a:pt x="61" y="43"/>
                  <a:pt x="61" y="43"/>
                  <a:pt x="61" y="43"/>
                </a:cubicBezTo>
                <a:cubicBezTo>
                  <a:pt x="64" y="57"/>
                  <a:pt x="64" y="57"/>
                  <a:pt x="64" y="57"/>
                </a:cubicBezTo>
                <a:close/>
                <a:moveTo>
                  <a:pt x="64" y="12"/>
                </a:moveTo>
                <a:cubicBezTo>
                  <a:pt x="66" y="14"/>
                  <a:pt x="67" y="17"/>
                  <a:pt x="65" y="20"/>
                </a:cubicBezTo>
                <a:cubicBezTo>
                  <a:pt x="64" y="22"/>
                  <a:pt x="60" y="23"/>
                  <a:pt x="58" y="22"/>
                </a:cubicBezTo>
                <a:cubicBezTo>
                  <a:pt x="55" y="20"/>
                  <a:pt x="55" y="17"/>
                  <a:pt x="56" y="14"/>
                </a:cubicBezTo>
                <a:cubicBezTo>
                  <a:pt x="58" y="12"/>
                  <a:pt x="61" y="11"/>
                  <a:pt x="64" y="12"/>
                </a:cubicBezTo>
                <a:close/>
                <a:moveTo>
                  <a:pt x="14" y="50"/>
                </a:moveTo>
                <a:cubicBezTo>
                  <a:pt x="9" y="50"/>
                  <a:pt x="9" y="50"/>
                  <a:pt x="9" y="50"/>
                </a:cubicBezTo>
                <a:cubicBezTo>
                  <a:pt x="12" y="36"/>
                  <a:pt x="12" y="36"/>
                  <a:pt x="12" y="36"/>
                </a:cubicBezTo>
                <a:cubicBezTo>
                  <a:pt x="14" y="36"/>
                  <a:pt x="14" y="36"/>
                  <a:pt x="14" y="36"/>
                </a:cubicBezTo>
                <a:cubicBezTo>
                  <a:pt x="14" y="50"/>
                  <a:pt x="14" y="50"/>
                  <a:pt x="14" y="50"/>
                </a:cubicBezTo>
                <a:close/>
                <a:moveTo>
                  <a:pt x="10" y="7"/>
                </a:moveTo>
                <a:cubicBezTo>
                  <a:pt x="12" y="5"/>
                  <a:pt x="16" y="6"/>
                  <a:pt x="17" y="8"/>
                </a:cubicBezTo>
                <a:cubicBezTo>
                  <a:pt x="19" y="11"/>
                  <a:pt x="18" y="14"/>
                  <a:pt x="15" y="16"/>
                </a:cubicBezTo>
                <a:cubicBezTo>
                  <a:pt x="13" y="17"/>
                  <a:pt x="10" y="16"/>
                  <a:pt x="8" y="14"/>
                </a:cubicBezTo>
                <a:cubicBezTo>
                  <a:pt x="7" y="11"/>
                  <a:pt x="7" y="8"/>
                  <a:pt x="10" y="7"/>
                </a:cubicBezTo>
                <a:close/>
                <a:moveTo>
                  <a:pt x="39" y="46"/>
                </a:moveTo>
                <a:cubicBezTo>
                  <a:pt x="35" y="46"/>
                  <a:pt x="35" y="46"/>
                  <a:pt x="35" y="46"/>
                </a:cubicBezTo>
                <a:cubicBezTo>
                  <a:pt x="37" y="31"/>
                  <a:pt x="37" y="31"/>
                  <a:pt x="37" y="31"/>
                </a:cubicBezTo>
                <a:cubicBezTo>
                  <a:pt x="39" y="31"/>
                  <a:pt x="39" y="31"/>
                  <a:pt x="39" y="31"/>
                </a:cubicBezTo>
                <a:cubicBezTo>
                  <a:pt x="39" y="46"/>
                  <a:pt x="39" y="46"/>
                  <a:pt x="39" y="46"/>
                </a:cubicBezTo>
                <a:close/>
                <a:moveTo>
                  <a:pt x="40" y="1"/>
                </a:moveTo>
                <a:cubicBezTo>
                  <a:pt x="43" y="3"/>
                  <a:pt x="44" y="6"/>
                  <a:pt x="42" y="9"/>
                </a:cubicBezTo>
                <a:cubicBezTo>
                  <a:pt x="41" y="11"/>
                  <a:pt x="37" y="12"/>
                  <a:pt x="35" y="11"/>
                </a:cubicBezTo>
                <a:cubicBezTo>
                  <a:pt x="32" y="9"/>
                  <a:pt x="32" y="6"/>
                  <a:pt x="33" y="3"/>
                </a:cubicBezTo>
                <a:cubicBezTo>
                  <a:pt x="35" y="1"/>
                  <a:pt x="38" y="0"/>
                  <a:pt x="40" y="1"/>
                </a:cubicBezTo>
                <a:close/>
                <a:moveTo>
                  <a:pt x="57" y="66"/>
                </a:moveTo>
                <a:cubicBezTo>
                  <a:pt x="60" y="66"/>
                  <a:pt x="60" y="66"/>
                  <a:pt x="60" y="66"/>
                </a:cubicBezTo>
                <a:cubicBezTo>
                  <a:pt x="60" y="68"/>
                  <a:pt x="60" y="68"/>
                  <a:pt x="60" y="68"/>
                </a:cubicBezTo>
                <a:cubicBezTo>
                  <a:pt x="60" y="69"/>
                  <a:pt x="60" y="69"/>
                  <a:pt x="60" y="69"/>
                </a:cubicBezTo>
                <a:cubicBezTo>
                  <a:pt x="60" y="69"/>
                  <a:pt x="61" y="69"/>
                  <a:pt x="61" y="68"/>
                </a:cubicBezTo>
                <a:cubicBezTo>
                  <a:pt x="61" y="66"/>
                  <a:pt x="61" y="66"/>
                  <a:pt x="61" y="66"/>
                </a:cubicBezTo>
                <a:cubicBezTo>
                  <a:pt x="61" y="65"/>
                  <a:pt x="61" y="65"/>
                  <a:pt x="60" y="65"/>
                </a:cubicBezTo>
                <a:cubicBezTo>
                  <a:pt x="60" y="65"/>
                  <a:pt x="60" y="65"/>
                  <a:pt x="59" y="65"/>
                </a:cubicBezTo>
                <a:cubicBezTo>
                  <a:pt x="59" y="63"/>
                  <a:pt x="59" y="63"/>
                  <a:pt x="59" y="63"/>
                </a:cubicBezTo>
                <a:cubicBezTo>
                  <a:pt x="60" y="63"/>
                  <a:pt x="61" y="63"/>
                  <a:pt x="61" y="63"/>
                </a:cubicBezTo>
                <a:cubicBezTo>
                  <a:pt x="61" y="61"/>
                  <a:pt x="61" y="61"/>
                  <a:pt x="61" y="61"/>
                </a:cubicBezTo>
                <a:cubicBezTo>
                  <a:pt x="61" y="60"/>
                  <a:pt x="60" y="60"/>
                  <a:pt x="60" y="60"/>
                </a:cubicBezTo>
                <a:cubicBezTo>
                  <a:pt x="60" y="60"/>
                  <a:pt x="60" y="60"/>
                  <a:pt x="60" y="61"/>
                </a:cubicBezTo>
                <a:cubicBezTo>
                  <a:pt x="60" y="63"/>
                  <a:pt x="60" y="63"/>
                  <a:pt x="60" y="63"/>
                </a:cubicBezTo>
                <a:cubicBezTo>
                  <a:pt x="57" y="63"/>
                  <a:pt x="57" y="63"/>
                  <a:pt x="57" y="63"/>
                </a:cubicBezTo>
                <a:cubicBezTo>
                  <a:pt x="57" y="61"/>
                  <a:pt x="57" y="61"/>
                  <a:pt x="57" y="61"/>
                </a:cubicBezTo>
                <a:cubicBezTo>
                  <a:pt x="57" y="59"/>
                  <a:pt x="58" y="58"/>
                  <a:pt x="60" y="58"/>
                </a:cubicBezTo>
                <a:cubicBezTo>
                  <a:pt x="61" y="58"/>
                  <a:pt x="62" y="59"/>
                  <a:pt x="62" y="59"/>
                </a:cubicBezTo>
                <a:cubicBezTo>
                  <a:pt x="63" y="59"/>
                  <a:pt x="63" y="60"/>
                  <a:pt x="63" y="61"/>
                </a:cubicBezTo>
                <a:cubicBezTo>
                  <a:pt x="63" y="62"/>
                  <a:pt x="63" y="62"/>
                  <a:pt x="63" y="62"/>
                </a:cubicBezTo>
                <a:cubicBezTo>
                  <a:pt x="63" y="63"/>
                  <a:pt x="63" y="64"/>
                  <a:pt x="62" y="64"/>
                </a:cubicBezTo>
                <a:cubicBezTo>
                  <a:pt x="63" y="64"/>
                  <a:pt x="63" y="65"/>
                  <a:pt x="63" y="66"/>
                </a:cubicBezTo>
                <a:cubicBezTo>
                  <a:pt x="63" y="68"/>
                  <a:pt x="63" y="68"/>
                  <a:pt x="63" y="68"/>
                </a:cubicBezTo>
                <a:cubicBezTo>
                  <a:pt x="63" y="70"/>
                  <a:pt x="62" y="71"/>
                  <a:pt x="60" y="71"/>
                </a:cubicBezTo>
                <a:cubicBezTo>
                  <a:pt x="58" y="71"/>
                  <a:pt x="57" y="70"/>
                  <a:pt x="57" y="68"/>
                </a:cubicBezTo>
                <a:cubicBezTo>
                  <a:pt x="57" y="66"/>
                  <a:pt x="57" y="66"/>
                  <a:pt x="57" y="66"/>
                </a:cubicBezTo>
                <a:close/>
                <a:moveTo>
                  <a:pt x="16" y="70"/>
                </a:moveTo>
                <a:cubicBezTo>
                  <a:pt x="8" y="70"/>
                  <a:pt x="8" y="70"/>
                  <a:pt x="8" y="70"/>
                </a:cubicBezTo>
                <a:cubicBezTo>
                  <a:pt x="8" y="68"/>
                  <a:pt x="8" y="68"/>
                  <a:pt x="8" y="68"/>
                </a:cubicBezTo>
                <a:cubicBezTo>
                  <a:pt x="12" y="61"/>
                  <a:pt x="12" y="61"/>
                  <a:pt x="12" y="61"/>
                </a:cubicBezTo>
                <a:cubicBezTo>
                  <a:pt x="13" y="60"/>
                  <a:pt x="13" y="59"/>
                  <a:pt x="13" y="58"/>
                </a:cubicBezTo>
                <a:cubicBezTo>
                  <a:pt x="13" y="57"/>
                  <a:pt x="13" y="57"/>
                  <a:pt x="12" y="57"/>
                </a:cubicBezTo>
                <a:cubicBezTo>
                  <a:pt x="12" y="57"/>
                  <a:pt x="12" y="57"/>
                  <a:pt x="12" y="57"/>
                </a:cubicBezTo>
                <a:cubicBezTo>
                  <a:pt x="12" y="60"/>
                  <a:pt x="12" y="60"/>
                  <a:pt x="12" y="60"/>
                </a:cubicBezTo>
                <a:cubicBezTo>
                  <a:pt x="8" y="60"/>
                  <a:pt x="8" y="60"/>
                  <a:pt x="8" y="60"/>
                </a:cubicBezTo>
                <a:cubicBezTo>
                  <a:pt x="8" y="57"/>
                  <a:pt x="8" y="57"/>
                  <a:pt x="8" y="57"/>
                </a:cubicBezTo>
                <a:cubicBezTo>
                  <a:pt x="8" y="55"/>
                  <a:pt x="10" y="54"/>
                  <a:pt x="12" y="54"/>
                </a:cubicBezTo>
                <a:cubicBezTo>
                  <a:pt x="14" y="54"/>
                  <a:pt x="15" y="55"/>
                  <a:pt x="15" y="56"/>
                </a:cubicBezTo>
                <a:cubicBezTo>
                  <a:pt x="16" y="56"/>
                  <a:pt x="16" y="57"/>
                  <a:pt x="16" y="59"/>
                </a:cubicBezTo>
                <a:cubicBezTo>
                  <a:pt x="16" y="60"/>
                  <a:pt x="16" y="60"/>
                  <a:pt x="16" y="61"/>
                </a:cubicBezTo>
                <a:cubicBezTo>
                  <a:pt x="12" y="68"/>
                  <a:pt x="12" y="68"/>
                  <a:pt x="12" y="68"/>
                </a:cubicBezTo>
                <a:cubicBezTo>
                  <a:pt x="16" y="68"/>
                  <a:pt x="16" y="68"/>
                  <a:pt x="16" y="68"/>
                </a:cubicBezTo>
                <a:cubicBezTo>
                  <a:pt x="16" y="70"/>
                  <a:pt x="16" y="70"/>
                  <a:pt x="16" y="70"/>
                </a:cubicBezTo>
                <a:close/>
                <a:moveTo>
                  <a:pt x="39" y="70"/>
                </a:moveTo>
                <a:cubicBezTo>
                  <a:pt x="35" y="70"/>
                  <a:pt x="35" y="70"/>
                  <a:pt x="35" y="70"/>
                </a:cubicBezTo>
                <a:cubicBezTo>
                  <a:pt x="35" y="55"/>
                  <a:pt x="35" y="55"/>
                  <a:pt x="35" y="55"/>
                </a:cubicBezTo>
                <a:cubicBezTo>
                  <a:pt x="33" y="55"/>
                  <a:pt x="33" y="55"/>
                  <a:pt x="33" y="55"/>
                </a:cubicBezTo>
                <a:cubicBezTo>
                  <a:pt x="33" y="53"/>
                  <a:pt x="33" y="53"/>
                  <a:pt x="33" y="53"/>
                </a:cubicBezTo>
                <a:cubicBezTo>
                  <a:pt x="34" y="53"/>
                  <a:pt x="35" y="52"/>
                  <a:pt x="35" y="52"/>
                </a:cubicBezTo>
                <a:cubicBezTo>
                  <a:pt x="35" y="51"/>
                  <a:pt x="36" y="51"/>
                  <a:pt x="36" y="50"/>
                </a:cubicBezTo>
                <a:cubicBezTo>
                  <a:pt x="39" y="50"/>
                  <a:pt x="39" y="50"/>
                  <a:pt x="39" y="50"/>
                </a:cubicBezTo>
                <a:lnTo>
                  <a:pt x="39" y="7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2" grpId="0"/>
      <p:bldP spid="63" grpId="0"/>
      <p:bldP spid="64" grpId="0"/>
      <p:bldP spid="65" grpId="0" bldLvl="0" animBg="1"/>
      <p:bldP spid="66" grpId="0" bldLvl="0" animBg="1"/>
      <p:bldP spid="67" grpId="0" bldLvl="0" animBg="1"/>
      <p:bldP spid="68" grpId="0" bldLvl="0" animBg="1"/>
      <p:bldP spid="72" grpId="0" bldLvl="0" animBg="1"/>
      <p:bldP spid="73" grpId="0" bldLvl="0" animBg="1"/>
      <p:bldP spid="74" grpId="0" bldLvl="0" animBg="1"/>
      <p:bldP spid="3" grpId="0" bldLvl="0" animBg="1"/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2" name="group 42"/>
          <p:cNvGrpSpPr/>
          <p:nvPr/>
        </p:nvGrpSpPr>
        <p:grpSpPr>
          <a:xfrm rot="21600000">
            <a:off x="0" y="0"/>
            <a:ext cx="12192000" cy="681228"/>
            <a:chOff x="0" y="0"/>
            <a:chExt cx="12192000" cy="681228"/>
          </a:xfrm>
        </p:grpSpPr>
        <p:sp>
          <p:nvSpPr>
            <p:cNvPr id="566" name="rect 566"/>
            <p:cNvSpPr/>
            <p:nvPr/>
          </p:nvSpPr>
          <p:spPr>
            <a:xfrm>
              <a:off x="0" y="0"/>
              <a:ext cx="12192000" cy="681228"/>
            </a:xfrm>
            <a:prstGeom prst="rect">
              <a:avLst/>
            </a:prstGeom>
            <a:solidFill>
              <a:srgbClr val="00B0F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p>
              <a:pPr algn="ctr"/>
              <a:endParaRPr lang="zh-CN" altLang="en-US"/>
            </a:p>
          </p:txBody>
        </p:sp>
        <p:sp>
          <p:nvSpPr>
            <p:cNvPr id="568" name="rect 568"/>
            <p:cNvSpPr/>
            <p:nvPr/>
          </p:nvSpPr>
          <p:spPr>
            <a:xfrm>
              <a:off x="2220467" y="129540"/>
              <a:ext cx="7731252" cy="448055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p>
              <a:pPr algn="ctr"/>
              <a:endParaRPr lang="zh-CN" altLang="en-US"/>
            </a:p>
          </p:txBody>
        </p:sp>
        <p:sp>
          <p:nvSpPr>
            <p:cNvPr id="570" name="textbox 570"/>
            <p:cNvSpPr/>
            <p:nvPr/>
          </p:nvSpPr>
          <p:spPr>
            <a:xfrm>
              <a:off x="4642485" y="193040"/>
              <a:ext cx="2472055" cy="33147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p>
              <a:pPr algn="l" rtl="0" eaLnBrk="0">
                <a:lnSpc>
                  <a:spcPct val="88000"/>
                </a:lnSpc>
              </a:pPr>
              <a:endParaRPr sz="1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2700" algn="l" rtl="0" eaLnBrk="0">
                <a:lnSpc>
                  <a:spcPct val="87000"/>
                </a:lnSpc>
              </a:pPr>
              <a:r>
                <a:rPr lang="zh-CN" sz="23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什么是网络爬虫？</a:t>
              </a:r>
              <a:endParaRPr lang="zh-CN" sz="2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72" name="path 572"/>
            <p:cNvSpPr/>
            <p:nvPr/>
          </p:nvSpPr>
          <p:spPr>
            <a:xfrm>
              <a:off x="240791" y="155447"/>
              <a:ext cx="321564" cy="323088"/>
            </a:xfrm>
            <a:custGeom>
              <a:avLst/>
              <a:gdLst/>
              <a:ahLst/>
              <a:cxnLst/>
              <a:rect l="0" t="0" r="0" b="0"/>
              <a:pathLst>
                <a:path w="506" h="508">
                  <a:moveTo>
                    <a:pt x="506" y="0"/>
                  </a:moveTo>
                  <a:lnTo>
                    <a:pt x="350" y="0"/>
                  </a:lnTo>
                  <a:lnTo>
                    <a:pt x="0" y="254"/>
                  </a:lnTo>
                  <a:lnTo>
                    <a:pt x="350" y="508"/>
                  </a:lnTo>
                  <a:lnTo>
                    <a:pt x="506" y="508"/>
                  </a:lnTo>
                  <a:lnTo>
                    <a:pt x="156" y="254"/>
                  </a:lnTo>
                  <a:lnTo>
                    <a:pt x="506" y="0"/>
                  </a:lnTo>
                </a:path>
              </a:pathLst>
            </a:cu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p>
              <a:pPr algn="ctr"/>
              <a:endParaRPr lang="zh-CN" altLang="en-US"/>
            </a:p>
          </p:txBody>
        </p:sp>
      </p:grpSp>
      <p:pic>
        <p:nvPicPr>
          <p:cNvPr id="2" name="爬虫视频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415415" y="1371600"/>
            <a:ext cx="9144000" cy="4114800"/>
          </a:xfrm>
          <a:prstGeom prst="rect">
            <a:avLst/>
          </a:prstGeom>
        </p:spPr>
      </p:pic>
      <p:pic>
        <p:nvPicPr>
          <p:cNvPr id="57" name="图片 56" descr="创焱智科全logo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21290" y="59690"/>
            <a:ext cx="1744980" cy="631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picture 6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1891664" y="1141476"/>
            <a:ext cx="8798559" cy="5111813"/>
          </a:xfrm>
          <a:prstGeom prst="rect">
            <a:avLst/>
          </a:prstGeom>
        </p:spPr>
      </p:pic>
      <p:sp>
        <p:nvSpPr>
          <p:cNvPr id="628" name="textbox 628"/>
          <p:cNvSpPr/>
          <p:nvPr/>
        </p:nvSpPr>
        <p:spPr>
          <a:xfrm>
            <a:off x="4738547" y="185686"/>
            <a:ext cx="3122929" cy="113728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ts val="8750"/>
              </a:lnSpc>
            </a:pPr>
            <a:r>
              <a:rPr sz="6500" b="1" kern="0" spc="-2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PART05</a:t>
            </a:r>
            <a:endParaRPr sz="65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30" name="textbox 630"/>
          <p:cNvSpPr/>
          <p:nvPr/>
        </p:nvSpPr>
        <p:spPr>
          <a:xfrm>
            <a:off x="4209974" y="5061305"/>
            <a:ext cx="4105275" cy="7321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6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7000"/>
              </a:lnSpc>
              <a:spcBef>
                <a:spcPts val="0"/>
              </a:spcBef>
            </a:pPr>
            <a:r>
              <a:rPr sz="5300" b="1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结束语与邀请</a:t>
            </a:r>
            <a:endParaRPr sz="5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36" name="picture 6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762000" y="193040"/>
            <a:ext cx="356235" cy="356234"/>
          </a:xfrm>
          <a:prstGeom prst="rect">
            <a:avLst/>
          </a:prstGeom>
        </p:spPr>
      </p:pic>
      <p:pic>
        <p:nvPicPr>
          <p:cNvPr id="638" name="picture 6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242060" y="193040"/>
            <a:ext cx="356235" cy="356234"/>
          </a:xfrm>
          <a:prstGeom prst="rect">
            <a:avLst/>
          </a:prstGeom>
        </p:spPr>
      </p:pic>
      <p:pic>
        <p:nvPicPr>
          <p:cNvPr id="640" name="picture 6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722120" y="193040"/>
            <a:ext cx="356235" cy="356234"/>
          </a:xfrm>
          <a:prstGeom prst="rect">
            <a:avLst/>
          </a:prstGeom>
        </p:spPr>
      </p:pic>
      <p:pic>
        <p:nvPicPr>
          <p:cNvPr id="642" name="picture 6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281940" y="193040"/>
            <a:ext cx="356234" cy="356234"/>
          </a:xfrm>
          <a:prstGeom prst="rect">
            <a:avLst/>
          </a:prstGeom>
        </p:spPr>
      </p:pic>
      <p:sp>
        <p:nvSpPr>
          <p:cNvPr id="644" name="rect 644"/>
          <p:cNvSpPr/>
          <p:nvPr/>
        </p:nvSpPr>
        <p:spPr>
          <a:xfrm>
            <a:off x="291464" y="6046470"/>
            <a:ext cx="607491" cy="57150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46" name="rect 646"/>
          <p:cNvSpPr/>
          <p:nvPr/>
        </p:nvSpPr>
        <p:spPr>
          <a:xfrm>
            <a:off x="291464" y="6280150"/>
            <a:ext cx="607491" cy="57150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48" name="rect 648"/>
          <p:cNvSpPr/>
          <p:nvPr/>
        </p:nvSpPr>
        <p:spPr>
          <a:xfrm>
            <a:off x="291464" y="6513830"/>
            <a:ext cx="607491" cy="57150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57" name="图片 56" descr="创焱智科全log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21290" y="59690"/>
            <a:ext cx="1744980" cy="63119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picture 6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4565967" y="1126172"/>
            <a:ext cx="3441065" cy="4575810"/>
          </a:xfrm>
          <a:prstGeom prst="rect">
            <a:avLst/>
          </a:prstGeom>
        </p:spPr>
      </p:pic>
      <p:pic>
        <p:nvPicPr>
          <p:cNvPr id="652" name="picture 6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649287" y="1126172"/>
            <a:ext cx="3441065" cy="4575810"/>
          </a:xfrm>
          <a:prstGeom prst="rect">
            <a:avLst/>
          </a:prstGeom>
        </p:spPr>
      </p:pic>
      <p:pic>
        <p:nvPicPr>
          <p:cNvPr id="654" name="picture 6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8419782" y="1126172"/>
            <a:ext cx="3441065" cy="4575810"/>
          </a:xfrm>
          <a:prstGeom prst="rect">
            <a:avLst/>
          </a:prstGeom>
        </p:spPr>
      </p:pic>
      <p:grpSp>
        <p:nvGrpSpPr>
          <p:cNvPr id="46" name="group 46"/>
          <p:cNvGrpSpPr/>
          <p:nvPr/>
        </p:nvGrpSpPr>
        <p:grpSpPr>
          <a:xfrm rot="21600000">
            <a:off x="0" y="0"/>
            <a:ext cx="12192000" cy="681228"/>
            <a:chOff x="0" y="0"/>
            <a:chExt cx="12192000" cy="681228"/>
          </a:xfrm>
        </p:grpSpPr>
        <p:sp>
          <p:nvSpPr>
            <p:cNvPr id="656" name="rect 656"/>
            <p:cNvSpPr/>
            <p:nvPr/>
          </p:nvSpPr>
          <p:spPr>
            <a:xfrm>
              <a:off x="0" y="0"/>
              <a:ext cx="12192000" cy="681228"/>
            </a:xfrm>
            <a:prstGeom prst="rect">
              <a:avLst/>
            </a:prstGeom>
            <a:solidFill>
              <a:srgbClr val="00B0F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658" name="rect 658"/>
            <p:cNvSpPr/>
            <p:nvPr/>
          </p:nvSpPr>
          <p:spPr>
            <a:xfrm>
              <a:off x="2220467" y="129540"/>
              <a:ext cx="7731252" cy="448055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660" name="textbox 660"/>
            <p:cNvSpPr/>
            <p:nvPr/>
          </p:nvSpPr>
          <p:spPr>
            <a:xfrm>
              <a:off x="5397550" y="147777"/>
              <a:ext cx="1230630" cy="32956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76000"/>
                </a:lnSpc>
              </a:pPr>
              <a:endParaRPr sz="1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2700" algn="l" rtl="0" eaLnBrk="0">
                <a:lnSpc>
                  <a:spcPct val="87000"/>
                </a:lnSpc>
              </a:pPr>
              <a:r>
                <a:rPr sz="2300" kern="0" spc="6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加入我们</a:t>
              </a:r>
              <a:endParaRPr sz="2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62" name="path 662"/>
            <p:cNvSpPr/>
            <p:nvPr/>
          </p:nvSpPr>
          <p:spPr>
            <a:xfrm>
              <a:off x="240791" y="155447"/>
              <a:ext cx="321564" cy="323088"/>
            </a:xfrm>
            <a:custGeom>
              <a:avLst/>
              <a:gdLst/>
              <a:ahLst/>
              <a:cxnLst/>
              <a:rect l="0" t="0" r="0" b="0"/>
              <a:pathLst>
                <a:path w="506" h="508">
                  <a:moveTo>
                    <a:pt x="506" y="0"/>
                  </a:moveTo>
                  <a:lnTo>
                    <a:pt x="350" y="0"/>
                  </a:lnTo>
                  <a:lnTo>
                    <a:pt x="0" y="254"/>
                  </a:lnTo>
                  <a:lnTo>
                    <a:pt x="350" y="508"/>
                  </a:lnTo>
                  <a:lnTo>
                    <a:pt x="506" y="508"/>
                  </a:lnTo>
                  <a:lnTo>
                    <a:pt x="156" y="254"/>
                  </a:lnTo>
                  <a:lnTo>
                    <a:pt x="506" y="0"/>
                  </a:lnTo>
                </a:path>
              </a:pathLst>
            </a:cu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670" name="textbox 670"/>
          <p:cNvSpPr/>
          <p:nvPr/>
        </p:nvSpPr>
        <p:spPr>
          <a:xfrm>
            <a:off x="8717863" y="2065782"/>
            <a:ext cx="2938145" cy="240283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3335" algn="l" rtl="0" eaLnBrk="0">
              <a:lnSpc>
                <a:spcPct val="84000"/>
              </a:lnSpc>
            </a:pPr>
            <a:r>
              <a:rPr sz="1700" kern="0" spc="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创焱智科拥有先进的技术平</a:t>
            </a:r>
            <a:endParaRPr sz="17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indent="12065" algn="l" rtl="0" eaLnBrk="0">
              <a:lnSpc>
                <a:spcPct val="138000"/>
              </a:lnSpc>
              <a:spcBef>
                <a:spcPts val="115"/>
              </a:spcBef>
            </a:pPr>
            <a:r>
              <a:rPr sz="1700" kern="0" spc="1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台</a:t>
            </a:r>
            <a:r>
              <a:rPr sz="1700" kern="0" spc="-1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700" kern="0" spc="1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700" kern="0" spc="-3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700" kern="0" spc="1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舒适的工作环境和完</a:t>
            </a:r>
            <a:r>
              <a:rPr sz="1700" kern="0" spc="1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善</a:t>
            </a:r>
            <a:r>
              <a:rPr sz="17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700" kern="0" spc="1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的福利体系，</a:t>
            </a:r>
            <a:r>
              <a:rPr sz="1700" kern="0" spc="-1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700" kern="0" spc="1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致力于为员工</a:t>
            </a:r>
            <a:r>
              <a:rPr sz="17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700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创造良好的工作和生活条件，</a:t>
            </a:r>
            <a:r>
              <a:rPr sz="17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700" kern="0" spc="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让员工在实现职业目标的同</a:t>
            </a:r>
            <a:r>
              <a:rPr sz="1700" kern="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700" kern="0" spc="1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时，</a:t>
            </a:r>
            <a:r>
              <a:rPr sz="1700" kern="0" spc="-1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700" kern="0" spc="1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也能享受工作带来的乐</a:t>
            </a:r>
            <a:r>
              <a:rPr sz="17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700" kern="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趣和满足感。</a:t>
            </a:r>
            <a:endParaRPr sz="17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72" name="textbox 672"/>
          <p:cNvSpPr/>
          <p:nvPr/>
        </p:nvSpPr>
        <p:spPr>
          <a:xfrm>
            <a:off x="947369" y="2066925"/>
            <a:ext cx="2938145" cy="204533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3335" algn="l" rtl="0" eaLnBrk="0">
              <a:lnSpc>
                <a:spcPct val="84000"/>
              </a:lnSpc>
            </a:pPr>
            <a:r>
              <a:rPr sz="1700" kern="0" spc="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创焱智科正处于快速发展阶</a:t>
            </a:r>
            <a:endParaRPr sz="17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139000"/>
              </a:lnSpc>
              <a:spcBef>
                <a:spcPts val="15"/>
              </a:spcBef>
            </a:pPr>
            <a:r>
              <a:rPr sz="1700" kern="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段，</a:t>
            </a:r>
            <a:r>
              <a:rPr sz="1700" kern="0" spc="-3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700" kern="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急需各类专业人</a:t>
            </a:r>
            <a:r>
              <a:rPr sz="1700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才加入，</a:t>
            </a:r>
            <a:r>
              <a:rPr sz="17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700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无论是技术专员还是标注员，</a:t>
            </a:r>
            <a:r>
              <a:rPr sz="17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700" kern="0" spc="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都能在这里找到适合自己的</a:t>
            </a:r>
            <a:r>
              <a:rPr sz="1700" kern="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700" kern="0" spc="1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岗位，</a:t>
            </a:r>
            <a:r>
              <a:rPr sz="1700" kern="0" spc="-2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700" kern="0" spc="1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施展才华，</a:t>
            </a:r>
            <a:r>
              <a:rPr sz="1700" kern="0" spc="-2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700" kern="0" spc="1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实现个人</a:t>
            </a:r>
            <a:r>
              <a:rPr sz="17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700" kern="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价值</a:t>
            </a:r>
            <a:r>
              <a:rPr sz="1400" kern="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74" name="textbox 674"/>
          <p:cNvSpPr/>
          <p:nvPr/>
        </p:nvSpPr>
        <p:spPr>
          <a:xfrm>
            <a:off x="4865420" y="2065782"/>
            <a:ext cx="2901314" cy="20637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4000"/>
              </a:lnSpc>
            </a:pPr>
            <a:r>
              <a:rPr sz="1700" kern="0" spc="1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公司为员工提供广阔的发展</a:t>
            </a:r>
            <a:endParaRPr sz="17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indent="1905" algn="l" rtl="0" eaLnBrk="0">
              <a:lnSpc>
                <a:spcPct val="140000"/>
              </a:lnSpc>
              <a:spcBef>
                <a:spcPts val="55"/>
              </a:spcBef>
            </a:pPr>
            <a:r>
              <a:rPr sz="1700" kern="0" spc="1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空间和丰富的学习机会，</a:t>
            </a:r>
            <a:r>
              <a:rPr sz="1700" kern="0" spc="-2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700" kern="0" spc="1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加</a:t>
            </a:r>
            <a:r>
              <a:rPr sz="17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700" kern="0" spc="1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入创焱智科，</a:t>
            </a:r>
            <a:r>
              <a:rPr sz="1700" kern="0" spc="-2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700" kern="0" spc="1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你将有机会参</a:t>
            </a:r>
            <a:r>
              <a:rPr sz="17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700" kern="0" spc="1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与前沿的智能化数据项</a:t>
            </a:r>
            <a:r>
              <a:rPr sz="1700" kern="0" spc="1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目</a:t>
            </a:r>
            <a:r>
              <a:rPr sz="1700" kern="0" spc="-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700" kern="0" spc="1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7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700" kern="0" spc="1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与优秀的团队合作，</a:t>
            </a:r>
            <a:r>
              <a:rPr sz="1700" kern="0" spc="-2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700" kern="0" spc="1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共同推</a:t>
            </a:r>
            <a:r>
              <a:rPr sz="17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700" kern="0" spc="1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动行业发展，</a:t>
            </a:r>
            <a:r>
              <a:rPr sz="1700" kern="0" spc="-2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700" kern="0" spc="1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开启充满挑战</a:t>
            </a:r>
            <a:endParaRPr sz="17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76" name="picture 67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5204459" y="4433316"/>
            <a:ext cx="2298192" cy="2001011"/>
          </a:xfrm>
          <a:prstGeom prst="rect">
            <a:avLst/>
          </a:prstGeom>
        </p:spPr>
      </p:pic>
      <p:pic>
        <p:nvPicPr>
          <p:cNvPr id="678" name="picture 6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9235440" y="4529328"/>
            <a:ext cx="2020823" cy="2138450"/>
          </a:xfrm>
          <a:prstGeom prst="rect">
            <a:avLst/>
          </a:prstGeom>
        </p:spPr>
      </p:pic>
      <p:pic>
        <p:nvPicPr>
          <p:cNvPr id="680" name="picture 68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376172" y="4530852"/>
            <a:ext cx="2011680" cy="1895855"/>
          </a:xfrm>
          <a:prstGeom prst="rect">
            <a:avLst/>
          </a:prstGeom>
        </p:spPr>
      </p:pic>
      <p:sp>
        <p:nvSpPr>
          <p:cNvPr id="682" name="textbox 682"/>
          <p:cNvSpPr/>
          <p:nvPr/>
        </p:nvSpPr>
        <p:spPr>
          <a:xfrm>
            <a:off x="4774691" y="1368425"/>
            <a:ext cx="3072764" cy="386079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8000"/>
              </a:lnSpc>
            </a:pPr>
            <a:endParaRPr sz="5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139825" algn="l" rtl="0" eaLnBrk="0">
              <a:lnSpc>
                <a:spcPct val="87000"/>
              </a:lnSpc>
              <a:spcBef>
                <a:spcPts val="0"/>
              </a:spcBef>
            </a:pPr>
            <a:r>
              <a:rPr sz="1500" kern="0" spc="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发展机遇</a:t>
            </a:r>
            <a:endParaRPr sz="15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84" name="textbox 684"/>
          <p:cNvSpPr/>
          <p:nvPr/>
        </p:nvSpPr>
        <p:spPr>
          <a:xfrm>
            <a:off x="858011" y="1368425"/>
            <a:ext cx="3072764" cy="386079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7000"/>
              </a:lnSpc>
            </a:pPr>
            <a:endParaRPr sz="5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143000" algn="l" rtl="0" eaLnBrk="0">
              <a:lnSpc>
                <a:spcPct val="87000"/>
              </a:lnSpc>
              <a:spcBef>
                <a:spcPts val="5"/>
              </a:spcBef>
            </a:pPr>
            <a:r>
              <a:rPr sz="1500" kern="0" spc="6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人才需求</a:t>
            </a:r>
            <a:endParaRPr sz="15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86" name="textbox 686"/>
          <p:cNvSpPr/>
          <p:nvPr/>
        </p:nvSpPr>
        <p:spPr>
          <a:xfrm>
            <a:off x="8628888" y="1368425"/>
            <a:ext cx="3072764" cy="386079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8000"/>
              </a:lnSpc>
            </a:pPr>
            <a:endParaRPr sz="5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139825" algn="l" rtl="0" eaLnBrk="0">
              <a:lnSpc>
                <a:spcPct val="88000"/>
              </a:lnSpc>
              <a:spcBef>
                <a:spcPts val="0"/>
              </a:spcBef>
            </a:pPr>
            <a:r>
              <a:rPr sz="1500" kern="0" spc="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企业优势</a:t>
            </a:r>
            <a:endParaRPr sz="15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88" name="textbox 688"/>
          <p:cNvSpPr/>
          <p:nvPr/>
        </p:nvSpPr>
        <p:spPr>
          <a:xfrm>
            <a:off x="4866106" y="4203191"/>
            <a:ext cx="1999614" cy="2533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88000"/>
              </a:lnSpc>
            </a:pPr>
            <a:r>
              <a:rPr sz="17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与机遇的职业生涯</a:t>
            </a:r>
            <a:r>
              <a:rPr sz="1400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 descr="创焱智科全logo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21290" y="59690"/>
            <a:ext cx="1744980" cy="63119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8"/>
          <p:cNvGrpSpPr/>
          <p:nvPr/>
        </p:nvGrpSpPr>
        <p:grpSpPr>
          <a:xfrm rot="21600000">
            <a:off x="0" y="-18415"/>
            <a:ext cx="12192000" cy="681228"/>
            <a:chOff x="0" y="0"/>
            <a:chExt cx="12192000" cy="681228"/>
          </a:xfrm>
        </p:grpSpPr>
        <p:sp>
          <p:nvSpPr>
            <p:cNvPr id="690" name="rect 690"/>
            <p:cNvSpPr/>
            <p:nvPr/>
          </p:nvSpPr>
          <p:spPr>
            <a:xfrm>
              <a:off x="0" y="0"/>
              <a:ext cx="12192000" cy="681228"/>
            </a:xfrm>
            <a:prstGeom prst="rect">
              <a:avLst/>
            </a:prstGeom>
            <a:solidFill>
              <a:srgbClr val="00B0F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692" name="rect 692"/>
            <p:cNvSpPr/>
            <p:nvPr/>
          </p:nvSpPr>
          <p:spPr>
            <a:xfrm>
              <a:off x="2025014" y="129540"/>
              <a:ext cx="7731125" cy="448055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694" name="textbox 694"/>
            <p:cNvSpPr/>
            <p:nvPr/>
          </p:nvSpPr>
          <p:spPr>
            <a:xfrm>
              <a:off x="5397550" y="147459"/>
              <a:ext cx="1230630" cy="32956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76000"/>
                </a:lnSpc>
              </a:pPr>
              <a:endParaRPr sz="1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2700" algn="l" rtl="0" eaLnBrk="0">
                <a:lnSpc>
                  <a:spcPct val="87000"/>
                </a:lnSpc>
              </a:pPr>
              <a:r>
                <a:rPr sz="2300" kern="0" spc="6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加入我们</a:t>
              </a:r>
              <a:endParaRPr sz="2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96" name="path 696"/>
            <p:cNvSpPr/>
            <p:nvPr/>
          </p:nvSpPr>
          <p:spPr>
            <a:xfrm>
              <a:off x="240791" y="155447"/>
              <a:ext cx="321564" cy="323088"/>
            </a:xfrm>
            <a:custGeom>
              <a:avLst/>
              <a:gdLst/>
              <a:ahLst/>
              <a:cxnLst/>
              <a:rect l="0" t="0" r="0" b="0"/>
              <a:pathLst>
                <a:path w="506" h="508">
                  <a:moveTo>
                    <a:pt x="506" y="0"/>
                  </a:moveTo>
                  <a:lnTo>
                    <a:pt x="350" y="0"/>
                  </a:lnTo>
                  <a:lnTo>
                    <a:pt x="0" y="254"/>
                  </a:lnTo>
                  <a:lnTo>
                    <a:pt x="350" y="508"/>
                  </a:lnTo>
                  <a:lnTo>
                    <a:pt x="506" y="508"/>
                  </a:lnTo>
                  <a:lnTo>
                    <a:pt x="156" y="254"/>
                  </a:lnTo>
                  <a:lnTo>
                    <a:pt x="506" y="0"/>
                  </a:lnTo>
                </a:path>
              </a:pathLst>
            </a:cu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710" name="textbox 710"/>
          <p:cNvSpPr/>
          <p:nvPr>
            <p:custDataLst>
              <p:tags r:id="rId1"/>
            </p:custDataLst>
          </p:nvPr>
        </p:nvSpPr>
        <p:spPr>
          <a:xfrm>
            <a:off x="4947285" y="4257675"/>
            <a:ext cx="2623185" cy="14700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140000"/>
              </a:lnSpc>
            </a:pPr>
            <a:r>
              <a:rPr sz="1400" kern="0" spc="5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感兴趣的同学可以加入冶金学院专属交流群，</a:t>
            </a:r>
            <a:r>
              <a:rPr lang="zh-CN" sz="1400" kern="0" spc="6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或</a:t>
            </a:r>
            <a:r>
              <a:rPr sz="1400" kern="0" spc="6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通过公司官</a:t>
            </a:r>
            <a:r>
              <a:rPr sz="1400" kern="0" spc="5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方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136000"/>
              </a:lnSpc>
              <a:spcBef>
                <a:spcPts val="20"/>
              </a:spcBef>
            </a:pPr>
            <a:r>
              <a:rPr sz="1400" kern="0" spc="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微信公众号</a:t>
            </a:r>
            <a:r>
              <a:rPr sz="1400" kern="0" spc="-1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、招聘邮箱或社交媒</a:t>
            </a:r>
            <a:r>
              <a:rPr sz="1400" kern="0" spc="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体账号与我们联系，</a:t>
            </a:r>
            <a:r>
              <a:rPr sz="1400" kern="0" spc="-15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了解更多招</a:t>
            </a:r>
            <a:r>
              <a:rPr sz="1400" kern="0" spc="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5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聘信息和公司动态，</a:t>
            </a:r>
            <a:r>
              <a:rPr sz="1400" kern="0" spc="-27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5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我们随</a:t>
            </a:r>
            <a:r>
              <a:rPr sz="1400" kern="0" spc="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时欢</a:t>
            </a:r>
            <a:r>
              <a:rPr sz="1400" kern="0" spc="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-2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迎你的加入！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12" name="textbox 712"/>
          <p:cNvSpPr/>
          <p:nvPr>
            <p:custDataLst>
              <p:tags r:id="rId2"/>
            </p:custDataLst>
          </p:nvPr>
        </p:nvSpPr>
        <p:spPr>
          <a:xfrm>
            <a:off x="8653533" y="4368978"/>
            <a:ext cx="2621279" cy="133413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9000"/>
              </a:lnSpc>
            </a:pPr>
            <a:r>
              <a:rPr sz="1400" kern="0" spc="6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创焱智科将持续关注行业动</a:t>
            </a:r>
            <a:r>
              <a:rPr sz="1400" kern="0" spc="5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态和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970" indent="635" algn="l" rtl="0" eaLnBrk="0">
              <a:lnSpc>
                <a:spcPct val="133000"/>
              </a:lnSpc>
              <a:spcBef>
                <a:spcPts val="35"/>
              </a:spcBef>
            </a:pPr>
            <a:r>
              <a:rPr sz="1400" kern="0" spc="5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人才需求，</a:t>
            </a:r>
            <a:r>
              <a:rPr sz="1400" kern="0" spc="-27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5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不断优化</a:t>
            </a:r>
            <a:r>
              <a:rPr sz="1400" kern="0" spc="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招聘流程和</a:t>
            </a:r>
            <a:r>
              <a:rPr sz="1400" kern="0" spc="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人才培养机制，</a:t>
            </a:r>
            <a:r>
              <a:rPr sz="1400" kern="0" spc="-17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为同学们提供更</a:t>
            </a:r>
            <a:r>
              <a:rPr sz="1400" kern="0" spc="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5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多的发展机会和平台，</a:t>
            </a:r>
            <a:r>
              <a:rPr sz="1400" kern="0" spc="-27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让我们携</a:t>
            </a:r>
            <a:r>
              <a:rPr sz="1400" kern="0" spc="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-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手共进</a:t>
            </a:r>
            <a:r>
              <a:rPr sz="1400" kern="0" spc="-17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-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，共创美好未</a:t>
            </a:r>
            <a:r>
              <a:rPr sz="1400" kern="0" spc="-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来。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14" name="textbox 714"/>
          <p:cNvSpPr/>
          <p:nvPr>
            <p:custDataLst>
              <p:tags r:id="rId3"/>
            </p:custDataLst>
          </p:nvPr>
        </p:nvSpPr>
        <p:spPr>
          <a:xfrm>
            <a:off x="1129261" y="4359732"/>
            <a:ext cx="2622550" cy="132143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0000"/>
              </a:lnSpc>
            </a:pPr>
            <a:r>
              <a:rPr sz="1400" kern="0" spc="6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感谢各位老师和同学们的聆听</a:t>
            </a:r>
            <a:r>
              <a:rPr sz="1400" kern="0" spc="5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与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indent="635" algn="l" rtl="0" eaLnBrk="0">
              <a:lnSpc>
                <a:spcPct val="131000"/>
              </a:lnSpc>
              <a:spcBef>
                <a:spcPts val="60"/>
              </a:spcBef>
            </a:pPr>
            <a:r>
              <a:rPr sz="1400" kern="0" spc="5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参与，</a:t>
            </a:r>
            <a:r>
              <a:rPr sz="1400" kern="0" spc="-28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5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期待更多志同道合的</a:t>
            </a:r>
            <a:r>
              <a:rPr sz="1400" kern="0" spc="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同学</a:t>
            </a:r>
            <a:r>
              <a:rPr sz="1400" kern="0" spc="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5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加入创焱智科，</a:t>
            </a:r>
            <a:r>
              <a:rPr sz="1400" kern="0" spc="-27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5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共同开启智</a:t>
            </a:r>
            <a:r>
              <a:rPr sz="1400" kern="0" spc="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能未</a:t>
            </a:r>
            <a:r>
              <a:rPr sz="1400" kern="0" spc="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来，</a:t>
            </a:r>
            <a:r>
              <a:rPr sz="1400" kern="0" spc="-27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共创数据新篇章</a:t>
            </a:r>
            <a:r>
              <a:rPr sz="1400" kern="0" spc="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400" kern="0" spc="-24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3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为推动数</a:t>
            </a:r>
            <a:r>
              <a:rPr sz="1400" kern="0" spc="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-10" dirty="0">
                <a:solidFill>
                  <a:srgbClr val="595959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字化转型贡献自己的力量。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16" name="rect 716"/>
          <p:cNvSpPr/>
          <p:nvPr/>
        </p:nvSpPr>
        <p:spPr>
          <a:xfrm>
            <a:off x="0" y="6620256"/>
            <a:ext cx="12192000" cy="237743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720" name="textbox 720"/>
          <p:cNvSpPr/>
          <p:nvPr>
            <p:custDataLst>
              <p:tags r:id="rId4"/>
            </p:custDataLst>
          </p:nvPr>
        </p:nvSpPr>
        <p:spPr>
          <a:xfrm>
            <a:off x="1630680" y="3556635"/>
            <a:ext cx="1540510" cy="37020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ctr" rtl="0" eaLnBrk="0">
              <a:lnSpc>
                <a:spcPct val="7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525780" indent="-513080" algn="ctr" rtl="0" eaLnBrk="0">
              <a:lnSpc>
                <a:spcPct val="89000"/>
              </a:lnSpc>
            </a:pPr>
            <a:r>
              <a:rPr sz="2000" b="1" kern="0" spc="-20" dirty="0">
                <a:solidFill>
                  <a:srgbClr val="00B0F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人事专员</a:t>
            </a:r>
            <a:r>
              <a:rPr sz="2000" b="1" kern="0" spc="30" dirty="0">
                <a:solidFill>
                  <a:srgbClr val="00B0F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sz="2000" b="1" kern="0" spc="30" dirty="0">
              <a:solidFill>
                <a:srgbClr val="00B0F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525780" indent="-513080" algn="ctr" rtl="0" eaLnBrk="0">
              <a:lnSpc>
                <a:spcPct val="89000"/>
              </a:lnSpc>
            </a:pPr>
            <a:endParaRPr lang="zh-CN" sz="2000" b="1" kern="0" spc="-70" dirty="0">
              <a:solidFill>
                <a:srgbClr val="00B0F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22" name="textbox 722"/>
          <p:cNvSpPr/>
          <p:nvPr>
            <p:custDataLst>
              <p:tags r:id="rId5"/>
            </p:custDataLst>
          </p:nvPr>
        </p:nvSpPr>
        <p:spPr>
          <a:xfrm>
            <a:off x="5390685" y="3581608"/>
            <a:ext cx="1790700" cy="2946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8000"/>
              </a:lnSpc>
            </a:pPr>
            <a:r>
              <a:rPr sz="2000" b="1" kern="0" spc="-20" dirty="0">
                <a:solidFill>
                  <a:srgbClr val="00B0F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学院招聘交流群</a:t>
            </a:r>
            <a:endParaRPr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24" name="textbox 724"/>
          <p:cNvSpPr/>
          <p:nvPr>
            <p:custDataLst>
              <p:tags r:id="rId6"/>
            </p:custDataLst>
          </p:nvPr>
        </p:nvSpPr>
        <p:spPr>
          <a:xfrm>
            <a:off x="9363532" y="3577310"/>
            <a:ext cx="1235075" cy="3346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8000"/>
              </a:lnSpc>
            </a:pPr>
            <a:r>
              <a:rPr sz="2300" b="1" kern="0" spc="70" dirty="0">
                <a:solidFill>
                  <a:srgbClr val="00B0F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持续关注</a:t>
            </a:r>
            <a:endParaRPr sz="2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726" name="picture 72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 rot="21600000">
            <a:off x="1155700" y="4140200"/>
            <a:ext cx="2552700" cy="38100"/>
          </a:xfrm>
          <a:prstGeom prst="rect">
            <a:avLst/>
          </a:prstGeom>
        </p:spPr>
      </p:pic>
      <p:pic>
        <p:nvPicPr>
          <p:cNvPr id="728" name="picture 72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 rot="21600000">
            <a:off x="8678544" y="4149090"/>
            <a:ext cx="2552700" cy="38100"/>
          </a:xfrm>
          <a:prstGeom prst="rect">
            <a:avLst/>
          </a:prstGeom>
        </p:spPr>
      </p:pic>
      <p:pic>
        <p:nvPicPr>
          <p:cNvPr id="730" name="picture 730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 rot="21600000">
            <a:off x="4973954" y="4149090"/>
            <a:ext cx="2552699" cy="38100"/>
          </a:xfrm>
          <a:prstGeom prst="rect">
            <a:avLst/>
          </a:prstGeom>
        </p:spPr>
      </p:pic>
      <p:pic>
        <p:nvPicPr>
          <p:cNvPr id="732" name="picture 732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 rot="21600000">
            <a:off x="4341494" y="1729740"/>
            <a:ext cx="7620" cy="4612004"/>
          </a:xfrm>
          <a:prstGeom prst="rect">
            <a:avLst/>
          </a:prstGeom>
        </p:spPr>
      </p:pic>
      <p:pic>
        <p:nvPicPr>
          <p:cNvPr id="734" name="picture 734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 rot="21600000">
            <a:off x="8159115" y="1729740"/>
            <a:ext cx="7619" cy="461200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403350" y="1348740"/>
            <a:ext cx="1994535" cy="20205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8919210" y="1358265"/>
            <a:ext cx="2124075" cy="2124075"/>
          </a:xfrm>
          <a:prstGeom prst="rect">
            <a:avLst/>
          </a:prstGeom>
        </p:spPr>
      </p:pic>
      <p:pic>
        <p:nvPicPr>
          <p:cNvPr id="57" name="图片 56" descr="创焱智科全logo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21290" y="59690"/>
            <a:ext cx="1744980" cy="63119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4052624" y="1388400"/>
            <a:ext cx="3892077" cy="38967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3" name="文本框 72"/>
          <p:cNvSpPr txBox="1"/>
          <p:nvPr/>
        </p:nvSpPr>
        <p:spPr>
          <a:xfrm>
            <a:off x="4519643" y="5397495"/>
            <a:ext cx="31527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7200">
                <a:solidFill>
                  <a:srgbClr val="336E7B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r>
              <a:rPr lang="zh-CN" altLang="en-US" sz="4400" b="1" dirty="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</a:rPr>
              <a:t>提问时间</a:t>
            </a:r>
            <a:endParaRPr lang="zh-CN" altLang="en-US" sz="4400" b="1" dirty="0">
              <a:solidFill>
                <a:srgbClr val="00B0F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4552200" y="6095549"/>
            <a:ext cx="30663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400">
                <a:solidFill>
                  <a:schemeClr val="accent3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r>
              <a:rPr lang="en-US" altLang="zh-CN" sz="1400" b="1" dirty="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</a:rPr>
              <a:t>Question time</a:t>
            </a:r>
            <a:endParaRPr lang="en-US" altLang="zh-CN" sz="1400" b="1" dirty="0">
              <a:solidFill>
                <a:srgbClr val="00B0F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3" name="Group 199"/>
          <p:cNvGrpSpPr/>
          <p:nvPr/>
        </p:nvGrpSpPr>
        <p:grpSpPr>
          <a:xfrm>
            <a:off x="4164043" y="1586879"/>
            <a:ext cx="3284900" cy="3169426"/>
            <a:chOff x="-78952" y="3735004"/>
            <a:chExt cx="2409850" cy="2672609"/>
          </a:xfrm>
        </p:grpSpPr>
        <p:sp>
          <p:nvSpPr>
            <p:cNvPr id="34" name="Freeform 984"/>
            <p:cNvSpPr/>
            <p:nvPr/>
          </p:nvSpPr>
          <p:spPr bwMode="auto">
            <a:xfrm rot="20960085">
              <a:off x="577460" y="4922737"/>
              <a:ext cx="277089" cy="217178"/>
            </a:xfrm>
            <a:custGeom>
              <a:avLst/>
              <a:gdLst>
                <a:gd name="T0" fmla="*/ 238 w 296"/>
                <a:gd name="T1" fmla="*/ 0 h 232"/>
                <a:gd name="T2" fmla="*/ 254 w 296"/>
                <a:gd name="T3" fmla="*/ 2 h 232"/>
                <a:gd name="T4" fmla="*/ 268 w 296"/>
                <a:gd name="T5" fmla="*/ 10 h 232"/>
                <a:gd name="T6" fmla="*/ 277 w 296"/>
                <a:gd name="T7" fmla="*/ 23 h 232"/>
                <a:gd name="T8" fmla="*/ 282 w 296"/>
                <a:gd name="T9" fmla="*/ 37 h 232"/>
                <a:gd name="T10" fmla="*/ 296 w 296"/>
                <a:gd name="T11" fmla="*/ 165 h 232"/>
                <a:gd name="T12" fmla="*/ 295 w 296"/>
                <a:gd name="T13" fmla="*/ 183 h 232"/>
                <a:gd name="T14" fmla="*/ 287 w 296"/>
                <a:gd name="T15" fmla="*/ 195 h 232"/>
                <a:gd name="T16" fmla="*/ 274 w 296"/>
                <a:gd name="T17" fmla="*/ 207 h 232"/>
                <a:gd name="T18" fmla="*/ 258 w 296"/>
                <a:gd name="T19" fmla="*/ 211 h 232"/>
                <a:gd name="T20" fmla="*/ 58 w 296"/>
                <a:gd name="T21" fmla="*/ 232 h 232"/>
                <a:gd name="T22" fmla="*/ 42 w 296"/>
                <a:gd name="T23" fmla="*/ 230 h 232"/>
                <a:gd name="T24" fmla="*/ 28 w 296"/>
                <a:gd name="T25" fmla="*/ 222 h 232"/>
                <a:gd name="T26" fmla="*/ 19 w 296"/>
                <a:gd name="T27" fmla="*/ 211 h 232"/>
                <a:gd name="T28" fmla="*/ 14 w 296"/>
                <a:gd name="T29" fmla="*/ 195 h 232"/>
                <a:gd name="T30" fmla="*/ 0 w 296"/>
                <a:gd name="T31" fmla="*/ 67 h 232"/>
                <a:gd name="T32" fmla="*/ 1 w 296"/>
                <a:gd name="T33" fmla="*/ 51 h 232"/>
                <a:gd name="T34" fmla="*/ 9 w 296"/>
                <a:gd name="T35" fmla="*/ 37 h 232"/>
                <a:gd name="T36" fmla="*/ 22 w 296"/>
                <a:gd name="T37" fmla="*/ 26 h 232"/>
                <a:gd name="T38" fmla="*/ 38 w 296"/>
                <a:gd name="T39" fmla="*/ 21 h 232"/>
                <a:gd name="T40" fmla="*/ 238 w 296"/>
                <a:gd name="T41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6" h="232">
                  <a:moveTo>
                    <a:pt x="238" y="0"/>
                  </a:moveTo>
                  <a:lnTo>
                    <a:pt x="254" y="2"/>
                  </a:lnTo>
                  <a:lnTo>
                    <a:pt x="268" y="10"/>
                  </a:lnTo>
                  <a:lnTo>
                    <a:pt x="277" y="23"/>
                  </a:lnTo>
                  <a:lnTo>
                    <a:pt x="282" y="37"/>
                  </a:lnTo>
                  <a:lnTo>
                    <a:pt x="296" y="165"/>
                  </a:lnTo>
                  <a:lnTo>
                    <a:pt x="295" y="183"/>
                  </a:lnTo>
                  <a:lnTo>
                    <a:pt x="287" y="195"/>
                  </a:lnTo>
                  <a:lnTo>
                    <a:pt x="274" y="207"/>
                  </a:lnTo>
                  <a:lnTo>
                    <a:pt x="258" y="211"/>
                  </a:lnTo>
                  <a:lnTo>
                    <a:pt x="58" y="232"/>
                  </a:lnTo>
                  <a:lnTo>
                    <a:pt x="42" y="230"/>
                  </a:lnTo>
                  <a:lnTo>
                    <a:pt x="28" y="222"/>
                  </a:lnTo>
                  <a:lnTo>
                    <a:pt x="19" y="211"/>
                  </a:lnTo>
                  <a:lnTo>
                    <a:pt x="14" y="195"/>
                  </a:lnTo>
                  <a:lnTo>
                    <a:pt x="0" y="67"/>
                  </a:lnTo>
                  <a:lnTo>
                    <a:pt x="1" y="51"/>
                  </a:lnTo>
                  <a:lnTo>
                    <a:pt x="9" y="37"/>
                  </a:lnTo>
                  <a:lnTo>
                    <a:pt x="22" y="26"/>
                  </a:lnTo>
                  <a:lnTo>
                    <a:pt x="38" y="21"/>
                  </a:lnTo>
                  <a:lnTo>
                    <a:pt x="238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" name="Freeform 986"/>
            <p:cNvSpPr/>
            <p:nvPr/>
          </p:nvSpPr>
          <p:spPr bwMode="auto">
            <a:xfrm rot="20960085">
              <a:off x="933375" y="5158875"/>
              <a:ext cx="359467" cy="694594"/>
            </a:xfrm>
            <a:custGeom>
              <a:avLst/>
              <a:gdLst>
                <a:gd name="T0" fmla="*/ 154 w 384"/>
                <a:gd name="T1" fmla="*/ 0 h 742"/>
                <a:gd name="T2" fmla="*/ 186 w 384"/>
                <a:gd name="T3" fmla="*/ 2 h 742"/>
                <a:gd name="T4" fmla="*/ 214 w 384"/>
                <a:gd name="T5" fmla="*/ 8 h 742"/>
                <a:gd name="T6" fmla="*/ 240 w 384"/>
                <a:gd name="T7" fmla="*/ 23 h 742"/>
                <a:gd name="T8" fmla="*/ 260 w 384"/>
                <a:gd name="T9" fmla="*/ 42 h 742"/>
                <a:gd name="T10" fmla="*/ 275 w 384"/>
                <a:gd name="T11" fmla="*/ 67 h 742"/>
                <a:gd name="T12" fmla="*/ 282 w 384"/>
                <a:gd name="T13" fmla="*/ 94 h 742"/>
                <a:gd name="T14" fmla="*/ 336 w 384"/>
                <a:gd name="T15" fmla="*/ 623 h 742"/>
                <a:gd name="T16" fmla="*/ 336 w 384"/>
                <a:gd name="T17" fmla="*/ 623 h 742"/>
                <a:gd name="T18" fmla="*/ 335 w 384"/>
                <a:gd name="T19" fmla="*/ 623 h 742"/>
                <a:gd name="T20" fmla="*/ 333 w 384"/>
                <a:gd name="T21" fmla="*/ 623 h 742"/>
                <a:gd name="T22" fmla="*/ 352 w 384"/>
                <a:gd name="T23" fmla="*/ 627 h 742"/>
                <a:gd name="T24" fmla="*/ 368 w 384"/>
                <a:gd name="T25" fmla="*/ 637 h 742"/>
                <a:gd name="T26" fmla="*/ 378 w 384"/>
                <a:gd name="T27" fmla="*/ 651 h 742"/>
                <a:gd name="T28" fmla="*/ 382 w 384"/>
                <a:gd name="T29" fmla="*/ 669 h 742"/>
                <a:gd name="T30" fmla="*/ 384 w 384"/>
                <a:gd name="T31" fmla="*/ 673 h 742"/>
                <a:gd name="T32" fmla="*/ 382 w 384"/>
                <a:gd name="T33" fmla="*/ 692 h 742"/>
                <a:gd name="T34" fmla="*/ 373 w 384"/>
                <a:gd name="T35" fmla="*/ 708 h 742"/>
                <a:gd name="T36" fmla="*/ 359 w 384"/>
                <a:gd name="T37" fmla="*/ 719 h 742"/>
                <a:gd name="T38" fmla="*/ 338 w 384"/>
                <a:gd name="T39" fmla="*/ 726 h 742"/>
                <a:gd name="T40" fmla="*/ 230 w 384"/>
                <a:gd name="T41" fmla="*/ 737 h 742"/>
                <a:gd name="T42" fmla="*/ 227 w 384"/>
                <a:gd name="T43" fmla="*/ 737 h 742"/>
                <a:gd name="T44" fmla="*/ 184 w 384"/>
                <a:gd name="T45" fmla="*/ 742 h 742"/>
                <a:gd name="T46" fmla="*/ 152 w 384"/>
                <a:gd name="T47" fmla="*/ 740 h 742"/>
                <a:gd name="T48" fmla="*/ 124 w 384"/>
                <a:gd name="T49" fmla="*/ 734 h 742"/>
                <a:gd name="T50" fmla="*/ 97 w 384"/>
                <a:gd name="T51" fmla="*/ 721 h 742"/>
                <a:gd name="T52" fmla="*/ 76 w 384"/>
                <a:gd name="T53" fmla="*/ 702 h 742"/>
                <a:gd name="T54" fmla="*/ 62 w 384"/>
                <a:gd name="T55" fmla="*/ 678 h 742"/>
                <a:gd name="T56" fmla="*/ 54 w 384"/>
                <a:gd name="T57" fmla="*/ 651 h 742"/>
                <a:gd name="T58" fmla="*/ 0 w 384"/>
                <a:gd name="T59" fmla="*/ 123 h 742"/>
                <a:gd name="T60" fmla="*/ 0 w 384"/>
                <a:gd name="T61" fmla="*/ 94 h 742"/>
                <a:gd name="T62" fmla="*/ 11 w 384"/>
                <a:gd name="T63" fmla="*/ 69 h 742"/>
                <a:gd name="T64" fmla="*/ 27 w 384"/>
                <a:gd name="T65" fmla="*/ 45 h 742"/>
                <a:gd name="T66" fmla="*/ 51 w 384"/>
                <a:gd name="T67" fmla="*/ 26 h 742"/>
                <a:gd name="T68" fmla="*/ 78 w 384"/>
                <a:gd name="T69" fmla="*/ 13 h 742"/>
                <a:gd name="T70" fmla="*/ 108 w 384"/>
                <a:gd name="T71" fmla="*/ 5 h 742"/>
                <a:gd name="T72" fmla="*/ 154 w 384"/>
                <a:gd name="T73" fmla="*/ 0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84" h="742">
                  <a:moveTo>
                    <a:pt x="154" y="0"/>
                  </a:moveTo>
                  <a:lnTo>
                    <a:pt x="186" y="2"/>
                  </a:lnTo>
                  <a:lnTo>
                    <a:pt x="214" y="8"/>
                  </a:lnTo>
                  <a:lnTo>
                    <a:pt x="240" y="23"/>
                  </a:lnTo>
                  <a:lnTo>
                    <a:pt x="260" y="42"/>
                  </a:lnTo>
                  <a:lnTo>
                    <a:pt x="275" y="67"/>
                  </a:lnTo>
                  <a:lnTo>
                    <a:pt x="282" y="94"/>
                  </a:lnTo>
                  <a:lnTo>
                    <a:pt x="336" y="623"/>
                  </a:lnTo>
                  <a:lnTo>
                    <a:pt x="336" y="623"/>
                  </a:lnTo>
                  <a:lnTo>
                    <a:pt x="335" y="623"/>
                  </a:lnTo>
                  <a:lnTo>
                    <a:pt x="333" y="623"/>
                  </a:lnTo>
                  <a:lnTo>
                    <a:pt x="352" y="627"/>
                  </a:lnTo>
                  <a:lnTo>
                    <a:pt x="368" y="637"/>
                  </a:lnTo>
                  <a:lnTo>
                    <a:pt x="378" y="651"/>
                  </a:lnTo>
                  <a:lnTo>
                    <a:pt x="382" y="669"/>
                  </a:lnTo>
                  <a:lnTo>
                    <a:pt x="384" y="673"/>
                  </a:lnTo>
                  <a:lnTo>
                    <a:pt x="382" y="692"/>
                  </a:lnTo>
                  <a:lnTo>
                    <a:pt x="373" y="708"/>
                  </a:lnTo>
                  <a:lnTo>
                    <a:pt x="359" y="719"/>
                  </a:lnTo>
                  <a:lnTo>
                    <a:pt x="338" y="726"/>
                  </a:lnTo>
                  <a:lnTo>
                    <a:pt x="230" y="737"/>
                  </a:lnTo>
                  <a:lnTo>
                    <a:pt x="227" y="737"/>
                  </a:lnTo>
                  <a:lnTo>
                    <a:pt x="184" y="742"/>
                  </a:lnTo>
                  <a:lnTo>
                    <a:pt x="152" y="740"/>
                  </a:lnTo>
                  <a:lnTo>
                    <a:pt x="124" y="734"/>
                  </a:lnTo>
                  <a:lnTo>
                    <a:pt x="97" y="721"/>
                  </a:lnTo>
                  <a:lnTo>
                    <a:pt x="76" y="702"/>
                  </a:lnTo>
                  <a:lnTo>
                    <a:pt x="62" y="678"/>
                  </a:lnTo>
                  <a:lnTo>
                    <a:pt x="54" y="651"/>
                  </a:lnTo>
                  <a:lnTo>
                    <a:pt x="0" y="123"/>
                  </a:lnTo>
                  <a:lnTo>
                    <a:pt x="0" y="94"/>
                  </a:lnTo>
                  <a:lnTo>
                    <a:pt x="11" y="69"/>
                  </a:lnTo>
                  <a:lnTo>
                    <a:pt x="27" y="45"/>
                  </a:lnTo>
                  <a:lnTo>
                    <a:pt x="51" y="26"/>
                  </a:lnTo>
                  <a:lnTo>
                    <a:pt x="78" y="13"/>
                  </a:lnTo>
                  <a:lnTo>
                    <a:pt x="108" y="5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" name="Freeform 987"/>
            <p:cNvSpPr/>
            <p:nvPr/>
          </p:nvSpPr>
          <p:spPr bwMode="auto">
            <a:xfrm rot="20960085">
              <a:off x="1965815" y="4417212"/>
              <a:ext cx="365083" cy="365083"/>
            </a:xfrm>
            <a:custGeom>
              <a:avLst/>
              <a:gdLst>
                <a:gd name="T0" fmla="*/ 216 w 390"/>
                <a:gd name="T1" fmla="*/ 0 h 390"/>
                <a:gd name="T2" fmla="*/ 254 w 390"/>
                <a:gd name="T3" fmla="*/ 8 h 390"/>
                <a:gd name="T4" fmla="*/ 289 w 390"/>
                <a:gd name="T5" fmla="*/ 22 h 390"/>
                <a:gd name="T6" fmla="*/ 319 w 390"/>
                <a:gd name="T7" fmla="*/ 43 h 390"/>
                <a:gd name="T8" fmla="*/ 346 w 390"/>
                <a:gd name="T9" fmla="*/ 70 h 390"/>
                <a:gd name="T10" fmla="*/ 368 w 390"/>
                <a:gd name="T11" fmla="*/ 101 h 390"/>
                <a:gd name="T12" fmla="*/ 382 w 390"/>
                <a:gd name="T13" fmla="*/ 136 h 390"/>
                <a:gd name="T14" fmla="*/ 390 w 390"/>
                <a:gd name="T15" fmla="*/ 176 h 390"/>
                <a:gd name="T16" fmla="*/ 390 w 390"/>
                <a:gd name="T17" fmla="*/ 216 h 390"/>
                <a:gd name="T18" fmla="*/ 384 w 390"/>
                <a:gd name="T19" fmla="*/ 252 h 390"/>
                <a:gd name="T20" fmla="*/ 368 w 390"/>
                <a:gd name="T21" fmla="*/ 289 h 390"/>
                <a:gd name="T22" fmla="*/ 348 w 390"/>
                <a:gd name="T23" fmla="*/ 319 h 390"/>
                <a:gd name="T24" fmla="*/ 322 w 390"/>
                <a:gd name="T25" fmla="*/ 346 h 390"/>
                <a:gd name="T26" fmla="*/ 290 w 390"/>
                <a:gd name="T27" fmla="*/ 368 h 390"/>
                <a:gd name="T28" fmla="*/ 255 w 390"/>
                <a:gd name="T29" fmla="*/ 382 h 390"/>
                <a:gd name="T30" fmla="*/ 216 w 390"/>
                <a:gd name="T31" fmla="*/ 390 h 390"/>
                <a:gd name="T32" fmla="*/ 176 w 390"/>
                <a:gd name="T33" fmla="*/ 390 h 390"/>
                <a:gd name="T34" fmla="*/ 138 w 390"/>
                <a:gd name="T35" fmla="*/ 384 h 390"/>
                <a:gd name="T36" fmla="*/ 103 w 390"/>
                <a:gd name="T37" fmla="*/ 368 h 390"/>
                <a:gd name="T38" fmla="*/ 71 w 390"/>
                <a:gd name="T39" fmla="*/ 347 h 390"/>
                <a:gd name="T40" fmla="*/ 46 w 390"/>
                <a:gd name="T41" fmla="*/ 322 h 390"/>
                <a:gd name="T42" fmla="*/ 24 w 390"/>
                <a:gd name="T43" fmla="*/ 290 h 390"/>
                <a:gd name="T44" fmla="*/ 9 w 390"/>
                <a:gd name="T45" fmla="*/ 255 h 390"/>
                <a:gd name="T46" fmla="*/ 0 w 390"/>
                <a:gd name="T47" fmla="*/ 216 h 390"/>
                <a:gd name="T48" fmla="*/ 0 w 390"/>
                <a:gd name="T49" fmla="*/ 176 h 390"/>
                <a:gd name="T50" fmla="*/ 8 w 390"/>
                <a:gd name="T51" fmla="*/ 138 h 390"/>
                <a:gd name="T52" fmla="*/ 22 w 390"/>
                <a:gd name="T53" fmla="*/ 103 h 390"/>
                <a:gd name="T54" fmla="*/ 43 w 390"/>
                <a:gd name="T55" fmla="*/ 71 h 390"/>
                <a:gd name="T56" fmla="*/ 70 w 390"/>
                <a:gd name="T57" fmla="*/ 46 h 390"/>
                <a:gd name="T58" fmla="*/ 101 w 390"/>
                <a:gd name="T59" fmla="*/ 24 h 390"/>
                <a:gd name="T60" fmla="*/ 136 w 390"/>
                <a:gd name="T61" fmla="*/ 8 h 390"/>
                <a:gd name="T62" fmla="*/ 176 w 390"/>
                <a:gd name="T63" fmla="*/ 0 h 390"/>
                <a:gd name="T64" fmla="*/ 216 w 390"/>
                <a:gd name="T65" fmla="*/ 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0" h="390">
                  <a:moveTo>
                    <a:pt x="216" y="0"/>
                  </a:moveTo>
                  <a:lnTo>
                    <a:pt x="254" y="8"/>
                  </a:lnTo>
                  <a:lnTo>
                    <a:pt x="289" y="22"/>
                  </a:lnTo>
                  <a:lnTo>
                    <a:pt x="319" y="43"/>
                  </a:lnTo>
                  <a:lnTo>
                    <a:pt x="346" y="70"/>
                  </a:lnTo>
                  <a:lnTo>
                    <a:pt x="368" y="101"/>
                  </a:lnTo>
                  <a:lnTo>
                    <a:pt x="382" y="136"/>
                  </a:lnTo>
                  <a:lnTo>
                    <a:pt x="390" y="176"/>
                  </a:lnTo>
                  <a:lnTo>
                    <a:pt x="390" y="216"/>
                  </a:lnTo>
                  <a:lnTo>
                    <a:pt x="384" y="252"/>
                  </a:lnTo>
                  <a:lnTo>
                    <a:pt x="368" y="289"/>
                  </a:lnTo>
                  <a:lnTo>
                    <a:pt x="348" y="319"/>
                  </a:lnTo>
                  <a:lnTo>
                    <a:pt x="322" y="346"/>
                  </a:lnTo>
                  <a:lnTo>
                    <a:pt x="290" y="368"/>
                  </a:lnTo>
                  <a:lnTo>
                    <a:pt x="255" y="382"/>
                  </a:lnTo>
                  <a:lnTo>
                    <a:pt x="216" y="390"/>
                  </a:lnTo>
                  <a:lnTo>
                    <a:pt x="176" y="390"/>
                  </a:lnTo>
                  <a:lnTo>
                    <a:pt x="138" y="384"/>
                  </a:lnTo>
                  <a:lnTo>
                    <a:pt x="103" y="368"/>
                  </a:lnTo>
                  <a:lnTo>
                    <a:pt x="71" y="347"/>
                  </a:lnTo>
                  <a:lnTo>
                    <a:pt x="46" y="322"/>
                  </a:lnTo>
                  <a:lnTo>
                    <a:pt x="24" y="290"/>
                  </a:lnTo>
                  <a:lnTo>
                    <a:pt x="9" y="255"/>
                  </a:lnTo>
                  <a:lnTo>
                    <a:pt x="0" y="216"/>
                  </a:lnTo>
                  <a:lnTo>
                    <a:pt x="0" y="176"/>
                  </a:lnTo>
                  <a:lnTo>
                    <a:pt x="8" y="138"/>
                  </a:lnTo>
                  <a:lnTo>
                    <a:pt x="22" y="103"/>
                  </a:lnTo>
                  <a:lnTo>
                    <a:pt x="43" y="71"/>
                  </a:lnTo>
                  <a:lnTo>
                    <a:pt x="70" y="46"/>
                  </a:lnTo>
                  <a:lnTo>
                    <a:pt x="101" y="24"/>
                  </a:lnTo>
                  <a:lnTo>
                    <a:pt x="136" y="8"/>
                  </a:lnTo>
                  <a:lnTo>
                    <a:pt x="176" y="0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" name="Freeform 988"/>
            <p:cNvSpPr/>
            <p:nvPr/>
          </p:nvSpPr>
          <p:spPr bwMode="auto">
            <a:xfrm rot="20960085">
              <a:off x="1985211" y="3735004"/>
              <a:ext cx="303300" cy="1718699"/>
            </a:xfrm>
            <a:custGeom>
              <a:avLst/>
              <a:gdLst>
                <a:gd name="T0" fmla="*/ 68 w 324"/>
                <a:gd name="T1" fmla="*/ 0 h 1836"/>
                <a:gd name="T2" fmla="*/ 92 w 324"/>
                <a:gd name="T3" fmla="*/ 1 h 1836"/>
                <a:gd name="T4" fmla="*/ 113 w 324"/>
                <a:gd name="T5" fmla="*/ 9 h 1836"/>
                <a:gd name="T6" fmla="*/ 130 w 324"/>
                <a:gd name="T7" fmla="*/ 23 h 1836"/>
                <a:gd name="T8" fmla="*/ 143 w 324"/>
                <a:gd name="T9" fmla="*/ 43 h 1836"/>
                <a:gd name="T10" fmla="*/ 149 w 324"/>
                <a:gd name="T11" fmla="*/ 66 h 1836"/>
                <a:gd name="T12" fmla="*/ 324 w 324"/>
                <a:gd name="T13" fmla="*/ 1755 h 1836"/>
                <a:gd name="T14" fmla="*/ 322 w 324"/>
                <a:gd name="T15" fmla="*/ 1779 h 1836"/>
                <a:gd name="T16" fmla="*/ 314 w 324"/>
                <a:gd name="T17" fmla="*/ 1799 h 1836"/>
                <a:gd name="T18" fmla="*/ 300 w 324"/>
                <a:gd name="T19" fmla="*/ 1817 h 1836"/>
                <a:gd name="T20" fmla="*/ 281 w 324"/>
                <a:gd name="T21" fmla="*/ 1830 h 1836"/>
                <a:gd name="T22" fmla="*/ 259 w 324"/>
                <a:gd name="T23" fmla="*/ 1836 h 1836"/>
                <a:gd name="T24" fmla="*/ 255 w 324"/>
                <a:gd name="T25" fmla="*/ 1836 h 1836"/>
                <a:gd name="T26" fmla="*/ 232 w 324"/>
                <a:gd name="T27" fmla="*/ 1834 h 1836"/>
                <a:gd name="T28" fmla="*/ 211 w 324"/>
                <a:gd name="T29" fmla="*/ 1826 h 1836"/>
                <a:gd name="T30" fmla="*/ 194 w 324"/>
                <a:gd name="T31" fmla="*/ 1812 h 1836"/>
                <a:gd name="T32" fmla="*/ 181 w 324"/>
                <a:gd name="T33" fmla="*/ 1793 h 1836"/>
                <a:gd name="T34" fmla="*/ 174 w 324"/>
                <a:gd name="T35" fmla="*/ 1771 h 1836"/>
                <a:gd name="T36" fmla="*/ 0 w 324"/>
                <a:gd name="T37" fmla="*/ 81 h 1836"/>
                <a:gd name="T38" fmla="*/ 1 w 324"/>
                <a:gd name="T39" fmla="*/ 58 h 1836"/>
                <a:gd name="T40" fmla="*/ 9 w 324"/>
                <a:gd name="T41" fmla="*/ 36 h 1836"/>
                <a:gd name="T42" fmla="*/ 24 w 324"/>
                <a:gd name="T43" fmla="*/ 19 h 1836"/>
                <a:gd name="T44" fmla="*/ 43 w 324"/>
                <a:gd name="T45" fmla="*/ 6 h 1836"/>
                <a:gd name="T46" fmla="*/ 65 w 324"/>
                <a:gd name="T47" fmla="*/ 1 h 1836"/>
                <a:gd name="T48" fmla="*/ 68 w 324"/>
                <a:gd name="T49" fmla="*/ 0 h 1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4" h="1836">
                  <a:moveTo>
                    <a:pt x="68" y="0"/>
                  </a:moveTo>
                  <a:lnTo>
                    <a:pt x="92" y="1"/>
                  </a:lnTo>
                  <a:lnTo>
                    <a:pt x="113" y="9"/>
                  </a:lnTo>
                  <a:lnTo>
                    <a:pt x="130" y="23"/>
                  </a:lnTo>
                  <a:lnTo>
                    <a:pt x="143" y="43"/>
                  </a:lnTo>
                  <a:lnTo>
                    <a:pt x="149" y="66"/>
                  </a:lnTo>
                  <a:lnTo>
                    <a:pt x="324" y="1755"/>
                  </a:lnTo>
                  <a:lnTo>
                    <a:pt x="322" y="1779"/>
                  </a:lnTo>
                  <a:lnTo>
                    <a:pt x="314" y="1799"/>
                  </a:lnTo>
                  <a:lnTo>
                    <a:pt x="300" y="1817"/>
                  </a:lnTo>
                  <a:lnTo>
                    <a:pt x="281" y="1830"/>
                  </a:lnTo>
                  <a:lnTo>
                    <a:pt x="259" y="1836"/>
                  </a:lnTo>
                  <a:lnTo>
                    <a:pt x="255" y="1836"/>
                  </a:lnTo>
                  <a:lnTo>
                    <a:pt x="232" y="1834"/>
                  </a:lnTo>
                  <a:lnTo>
                    <a:pt x="211" y="1826"/>
                  </a:lnTo>
                  <a:lnTo>
                    <a:pt x="194" y="1812"/>
                  </a:lnTo>
                  <a:lnTo>
                    <a:pt x="181" y="1793"/>
                  </a:lnTo>
                  <a:lnTo>
                    <a:pt x="174" y="1771"/>
                  </a:lnTo>
                  <a:lnTo>
                    <a:pt x="0" y="81"/>
                  </a:lnTo>
                  <a:lnTo>
                    <a:pt x="1" y="58"/>
                  </a:lnTo>
                  <a:lnTo>
                    <a:pt x="9" y="36"/>
                  </a:lnTo>
                  <a:lnTo>
                    <a:pt x="24" y="19"/>
                  </a:lnTo>
                  <a:lnTo>
                    <a:pt x="43" y="6"/>
                  </a:lnTo>
                  <a:lnTo>
                    <a:pt x="65" y="1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8" name="Freeform 989"/>
            <p:cNvSpPr/>
            <p:nvPr/>
          </p:nvSpPr>
          <p:spPr bwMode="auto">
            <a:xfrm rot="20960085">
              <a:off x="705978" y="4582899"/>
              <a:ext cx="502692" cy="753569"/>
            </a:xfrm>
            <a:custGeom>
              <a:avLst/>
              <a:gdLst>
                <a:gd name="T0" fmla="*/ 360 w 537"/>
                <a:gd name="T1" fmla="*/ 0 h 805"/>
                <a:gd name="T2" fmla="*/ 389 w 537"/>
                <a:gd name="T3" fmla="*/ 2 h 805"/>
                <a:gd name="T4" fmla="*/ 416 w 537"/>
                <a:gd name="T5" fmla="*/ 10 h 805"/>
                <a:gd name="T6" fmla="*/ 440 w 537"/>
                <a:gd name="T7" fmla="*/ 24 h 805"/>
                <a:gd name="T8" fmla="*/ 459 w 537"/>
                <a:gd name="T9" fmla="*/ 44 h 805"/>
                <a:gd name="T10" fmla="*/ 472 w 537"/>
                <a:gd name="T11" fmla="*/ 68 h 805"/>
                <a:gd name="T12" fmla="*/ 478 w 537"/>
                <a:gd name="T13" fmla="*/ 97 h 805"/>
                <a:gd name="T14" fmla="*/ 537 w 537"/>
                <a:gd name="T15" fmla="*/ 659 h 805"/>
                <a:gd name="T16" fmla="*/ 535 w 537"/>
                <a:gd name="T17" fmla="*/ 687 h 805"/>
                <a:gd name="T18" fmla="*/ 527 w 537"/>
                <a:gd name="T19" fmla="*/ 714 h 805"/>
                <a:gd name="T20" fmla="*/ 513 w 537"/>
                <a:gd name="T21" fmla="*/ 738 h 805"/>
                <a:gd name="T22" fmla="*/ 494 w 537"/>
                <a:gd name="T23" fmla="*/ 757 h 805"/>
                <a:gd name="T24" fmla="*/ 468 w 537"/>
                <a:gd name="T25" fmla="*/ 770 h 805"/>
                <a:gd name="T26" fmla="*/ 441 w 537"/>
                <a:gd name="T27" fmla="*/ 778 h 805"/>
                <a:gd name="T28" fmla="*/ 176 w 537"/>
                <a:gd name="T29" fmla="*/ 805 h 805"/>
                <a:gd name="T30" fmla="*/ 148 w 537"/>
                <a:gd name="T31" fmla="*/ 803 h 805"/>
                <a:gd name="T32" fmla="*/ 121 w 537"/>
                <a:gd name="T33" fmla="*/ 795 h 805"/>
                <a:gd name="T34" fmla="*/ 97 w 537"/>
                <a:gd name="T35" fmla="*/ 781 h 805"/>
                <a:gd name="T36" fmla="*/ 78 w 537"/>
                <a:gd name="T37" fmla="*/ 760 h 805"/>
                <a:gd name="T38" fmla="*/ 65 w 537"/>
                <a:gd name="T39" fmla="*/ 736 h 805"/>
                <a:gd name="T40" fmla="*/ 59 w 537"/>
                <a:gd name="T41" fmla="*/ 708 h 805"/>
                <a:gd name="T42" fmla="*/ 0 w 537"/>
                <a:gd name="T43" fmla="*/ 146 h 805"/>
                <a:gd name="T44" fmla="*/ 2 w 537"/>
                <a:gd name="T45" fmla="*/ 117 h 805"/>
                <a:gd name="T46" fmla="*/ 10 w 537"/>
                <a:gd name="T47" fmla="*/ 91 h 805"/>
                <a:gd name="T48" fmla="*/ 24 w 537"/>
                <a:gd name="T49" fmla="*/ 67 h 805"/>
                <a:gd name="T50" fmla="*/ 43 w 537"/>
                <a:gd name="T51" fmla="*/ 48 h 805"/>
                <a:gd name="T52" fmla="*/ 68 w 537"/>
                <a:gd name="T53" fmla="*/ 35 h 805"/>
                <a:gd name="T54" fmla="*/ 95 w 537"/>
                <a:gd name="T55" fmla="*/ 29 h 805"/>
                <a:gd name="T56" fmla="*/ 360 w 537"/>
                <a:gd name="T57" fmla="*/ 0 h 8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7" h="805">
                  <a:moveTo>
                    <a:pt x="360" y="0"/>
                  </a:moveTo>
                  <a:lnTo>
                    <a:pt x="389" y="2"/>
                  </a:lnTo>
                  <a:lnTo>
                    <a:pt x="416" y="10"/>
                  </a:lnTo>
                  <a:lnTo>
                    <a:pt x="440" y="24"/>
                  </a:lnTo>
                  <a:lnTo>
                    <a:pt x="459" y="44"/>
                  </a:lnTo>
                  <a:lnTo>
                    <a:pt x="472" y="68"/>
                  </a:lnTo>
                  <a:lnTo>
                    <a:pt x="478" y="97"/>
                  </a:lnTo>
                  <a:lnTo>
                    <a:pt x="537" y="659"/>
                  </a:lnTo>
                  <a:lnTo>
                    <a:pt x="535" y="687"/>
                  </a:lnTo>
                  <a:lnTo>
                    <a:pt x="527" y="714"/>
                  </a:lnTo>
                  <a:lnTo>
                    <a:pt x="513" y="738"/>
                  </a:lnTo>
                  <a:lnTo>
                    <a:pt x="494" y="757"/>
                  </a:lnTo>
                  <a:lnTo>
                    <a:pt x="468" y="770"/>
                  </a:lnTo>
                  <a:lnTo>
                    <a:pt x="441" y="778"/>
                  </a:lnTo>
                  <a:lnTo>
                    <a:pt x="176" y="805"/>
                  </a:lnTo>
                  <a:lnTo>
                    <a:pt x="148" y="803"/>
                  </a:lnTo>
                  <a:lnTo>
                    <a:pt x="121" y="795"/>
                  </a:lnTo>
                  <a:lnTo>
                    <a:pt x="97" y="781"/>
                  </a:lnTo>
                  <a:lnTo>
                    <a:pt x="78" y="760"/>
                  </a:lnTo>
                  <a:lnTo>
                    <a:pt x="65" y="736"/>
                  </a:lnTo>
                  <a:lnTo>
                    <a:pt x="59" y="708"/>
                  </a:lnTo>
                  <a:lnTo>
                    <a:pt x="0" y="146"/>
                  </a:lnTo>
                  <a:lnTo>
                    <a:pt x="2" y="117"/>
                  </a:lnTo>
                  <a:lnTo>
                    <a:pt x="10" y="91"/>
                  </a:lnTo>
                  <a:lnTo>
                    <a:pt x="24" y="67"/>
                  </a:lnTo>
                  <a:lnTo>
                    <a:pt x="43" y="48"/>
                  </a:lnTo>
                  <a:lnTo>
                    <a:pt x="68" y="35"/>
                  </a:lnTo>
                  <a:lnTo>
                    <a:pt x="95" y="29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9" name="Freeform 990"/>
            <p:cNvSpPr/>
            <p:nvPr/>
          </p:nvSpPr>
          <p:spPr bwMode="auto">
            <a:xfrm rot="20960085">
              <a:off x="1118052" y="3910940"/>
              <a:ext cx="1045636" cy="1577347"/>
            </a:xfrm>
            <a:custGeom>
              <a:avLst/>
              <a:gdLst>
                <a:gd name="T0" fmla="*/ 943 w 1117"/>
                <a:gd name="T1" fmla="*/ 0 h 1685"/>
                <a:gd name="T2" fmla="*/ 1117 w 1117"/>
                <a:gd name="T3" fmla="*/ 1685 h 1685"/>
                <a:gd name="T4" fmla="*/ 1108 w 1117"/>
                <a:gd name="T5" fmla="*/ 1639 h 1685"/>
                <a:gd name="T6" fmla="*/ 1092 w 1117"/>
                <a:gd name="T7" fmla="*/ 1597 h 1685"/>
                <a:gd name="T8" fmla="*/ 1067 w 1117"/>
                <a:gd name="T9" fmla="*/ 1557 h 1685"/>
                <a:gd name="T10" fmla="*/ 1037 w 1117"/>
                <a:gd name="T11" fmla="*/ 1520 h 1685"/>
                <a:gd name="T12" fmla="*/ 998 w 1117"/>
                <a:gd name="T13" fmla="*/ 1487 h 1685"/>
                <a:gd name="T14" fmla="*/ 957 w 1117"/>
                <a:gd name="T15" fmla="*/ 1455 h 1685"/>
                <a:gd name="T16" fmla="*/ 910 w 1117"/>
                <a:gd name="T17" fmla="*/ 1427 h 1685"/>
                <a:gd name="T18" fmla="*/ 859 w 1117"/>
                <a:gd name="T19" fmla="*/ 1400 h 1685"/>
                <a:gd name="T20" fmla="*/ 806 w 1117"/>
                <a:gd name="T21" fmla="*/ 1376 h 1685"/>
                <a:gd name="T22" fmla="*/ 749 w 1117"/>
                <a:gd name="T23" fmla="*/ 1355 h 1685"/>
                <a:gd name="T24" fmla="*/ 691 w 1117"/>
                <a:gd name="T25" fmla="*/ 1336 h 1685"/>
                <a:gd name="T26" fmla="*/ 632 w 1117"/>
                <a:gd name="T27" fmla="*/ 1319 h 1685"/>
                <a:gd name="T28" fmla="*/ 571 w 1117"/>
                <a:gd name="T29" fmla="*/ 1303 h 1685"/>
                <a:gd name="T30" fmla="*/ 511 w 1117"/>
                <a:gd name="T31" fmla="*/ 1290 h 1685"/>
                <a:gd name="T32" fmla="*/ 452 w 1117"/>
                <a:gd name="T33" fmla="*/ 1278 h 1685"/>
                <a:gd name="T34" fmla="*/ 395 w 1117"/>
                <a:gd name="T35" fmla="*/ 1268 h 1685"/>
                <a:gd name="T36" fmla="*/ 341 w 1117"/>
                <a:gd name="T37" fmla="*/ 1260 h 1685"/>
                <a:gd name="T38" fmla="*/ 289 w 1117"/>
                <a:gd name="T39" fmla="*/ 1252 h 1685"/>
                <a:gd name="T40" fmla="*/ 240 w 1117"/>
                <a:gd name="T41" fmla="*/ 1246 h 1685"/>
                <a:gd name="T42" fmla="*/ 195 w 1117"/>
                <a:gd name="T43" fmla="*/ 1241 h 1685"/>
                <a:gd name="T44" fmla="*/ 156 w 1117"/>
                <a:gd name="T45" fmla="*/ 1238 h 1685"/>
                <a:gd name="T46" fmla="*/ 122 w 1117"/>
                <a:gd name="T47" fmla="*/ 1235 h 1685"/>
                <a:gd name="T48" fmla="*/ 95 w 1117"/>
                <a:gd name="T49" fmla="*/ 1233 h 1685"/>
                <a:gd name="T50" fmla="*/ 75 w 1117"/>
                <a:gd name="T51" fmla="*/ 1232 h 1685"/>
                <a:gd name="T52" fmla="*/ 62 w 1117"/>
                <a:gd name="T53" fmla="*/ 1230 h 1685"/>
                <a:gd name="T54" fmla="*/ 57 w 1117"/>
                <a:gd name="T55" fmla="*/ 1230 h 1685"/>
                <a:gd name="T56" fmla="*/ 0 w 1117"/>
                <a:gd name="T57" fmla="*/ 682 h 1685"/>
                <a:gd name="T58" fmla="*/ 97 w 1117"/>
                <a:gd name="T59" fmla="*/ 670 h 1685"/>
                <a:gd name="T60" fmla="*/ 187 w 1117"/>
                <a:gd name="T61" fmla="*/ 652 h 1685"/>
                <a:gd name="T62" fmla="*/ 270 w 1117"/>
                <a:gd name="T63" fmla="*/ 632 h 1685"/>
                <a:gd name="T64" fmla="*/ 348 w 1117"/>
                <a:gd name="T65" fmla="*/ 606 h 1685"/>
                <a:gd name="T66" fmla="*/ 419 w 1117"/>
                <a:gd name="T67" fmla="*/ 578 h 1685"/>
                <a:gd name="T68" fmla="*/ 484 w 1117"/>
                <a:gd name="T69" fmla="*/ 547 h 1685"/>
                <a:gd name="T70" fmla="*/ 544 w 1117"/>
                <a:gd name="T71" fmla="*/ 514 h 1685"/>
                <a:gd name="T72" fmla="*/ 598 w 1117"/>
                <a:gd name="T73" fmla="*/ 479 h 1685"/>
                <a:gd name="T74" fmla="*/ 648 w 1117"/>
                <a:gd name="T75" fmla="*/ 443 h 1685"/>
                <a:gd name="T76" fmla="*/ 692 w 1117"/>
                <a:gd name="T77" fmla="*/ 405 h 1685"/>
                <a:gd name="T78" fmla="*/ 732 w 1117"/>
                <a:gd name="T79" fmla="*/ 367 h 1685"/>
                <a:gd name="T80" fmla="*/ 768 w 1117"/>
                <a:gd name="T81" fmla="*/ 328 h 1685"/>
                <a:gd name="T82" fmla="*/ 800 w 1117"/>
                <a:gd name="T83" fmla="*/ 289 h 1685"/>
                <a:gd name="T84" fmla="*/ 827 w 1117"/>
                <a:gd name="T85" fmla="*/ 252 h 1685"/>
                <a:gd name="T86" fmla="*/ 851 w 1117"/>
                <a:gd name="T87" fmla="*/ 216 h 1685"/>
                <a:gd name="T88" fmla="*/ 871 w 1117"/>
                <a:gd name="T89" fmla="*/ 179 h 1685"/>
                <a:gd name="T90" fmla="*/ 889 w 1117"/>
                <a:gd name="T91" fmla="*/ 146 h 1685"/>
                <a:gd name="T92" fmla="*/ 905 w 1117"/>
                <a:gd name="T93" fmla="*/ 116 h 1685"/>
                <a:gd name="T94" fmla="*/ 916 w 1117"/>
                <a:gd name="T95" fmla="*/ 87 h 1685"/>
                <a:gd name="T96" fmla="*/ 925 w 1117"/>
                <a:gd name="T97" fmla="*/ 62 h 1685"/>
                <a:gd name="T98" fmla="*/ 932 w 1117"/>
                <a:gd name="T99" fmla="*/ 41 h 1685"/>
                <a:gd name="T100" fmla="*/ 938 w 1117"/>
                <a:gd name="T101" fmla="*/ 24 h 1685"/>
                <a:gd name="T102" fmla="*/ 941 w 1117"/>
                <a:gd name="T103" fmla="*/ 11 h 1685"/>
                <a:gd name="T104" fmla="*/ 943 w 1117"/>
                <a:gd name="T105" fmla="*/ 3 h 1685"/>
                <a:gd name="T106" fmla="*/ 943 w 1117"/>
                <a:gd name="T107" fmla="*/ 0 h 1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17" h="1685">
                  <a:moveTo>
                    <a:pt x="943" y="0"/>
                  </a:moveTo>
                  <a:lnTo>
                    <a:pt x="1117" y="1685"/>
                  </a:lnTo>
                  <a:lnTo>
                    <a:pt x="1108" y="1639"/>
                  </a:lnTo>
                  <a:lnTo>
                    <a:pt x="1092" y="1597"/>
                  </a:lnTo>
                  <a:lnTo>
                    <a:pt x="1067" y="1557"/>
                  </a:lnTo>
                  <a:lnTo>
                    <a:pt x="1037" y="1520"/>
                  </a:lnTo>
                  <a:lnTo>
                    <a:pt x="998" y="1487"/>
                  </a:lnTo>
                  <a:lnTo>
                    <a:pt x="957" y="1455"/>
                  </a:lnTo>
                  <a:lnTo>
                    <a:pt x="910" y="1427"/>
                  </a:lnTo>
                  <a:lnTo>
                    <a:pt x="859" y="1400"/>
                  </a:lnTo>
                  <a:lnTo>
                    <a:pt x="806" y="1376"/>
                  </a:lnTo>
                  <a:lnTo>
                    <a:pt x="749" y="1355"/>
                  </a:lnTo>
                  <a:lnTo>
                    <a:pt x="691" y="1336"/>
                  </a:lnTo>
                  <a:lnTo>
                    <a:pt x="632" y="1319"/>
                  </a:lnTo>
                  <a:lnTo>
                    <a:pt x="571" y="1303"/>
                  </a:lnTo>
                  <a:lnTo>
                    <a:pt x="511" y="1290"/>
                  </a:lnTo>
                  <a:lnTo>
                    <a:pt x="452" y="1278"/>
                  </a:lnTo>
                  <a:lnTo>
                    <a:pt x="395" y="1268"/>
                  </a:lnTo>
                  <a:lnTo>
                    <a:pt x="341" y="1260"/>
                  </a:lnTo>
                  <a:lnTo>
                    <a:pt x="289" y="1252"/>
                  </a:lnTo>
                  <a:lnTo>
                    <a:pt x="240" y="1246"/>
                  </a:lnTo>
                  <a:lnTo>
                    <a:pt x="195" y="1241"/>
                  </a:lnTo>
                  <a:lnTo>
                    <a:pt x="156" y="1238"/>
                  </a:lnTo>
                  <a:lnTo>
                    <a:pt x="122" y="1235"/>
                  </a:lnTo>
                  <a:lnTo>
                    <a:pt x="95" y="1233"/>
                  </a:lnTo>
                  <a:lnTo>
                    <a:pt x="75" y="1232"/>
                  </a:lnTo>
                  <a:lnTo>
                    <a:pt x="62" y="1230"/>
                  </a:lnTo>
                  <a:lnTo>
                    <a:pt x="57" y="1230"/>
                  </a:lnTo>
                  <a:lnTo>
                    <a:pt x="0" y="682"/>
                  </a:lnTo>
                  <a:lnTo>
                    <a:pt x="97" y="670"/>
                  </a:lnTo>
                  <a:lnTo>
                    <a:pt x="187" y="652"/>
                  </a:lnTo>
                  <a:lnTo>
                    <a:pt x="270" y="632"/>
                  </a:lnTo>
                  <a:lnTo>
                    <a:pt x="348" y="606"/>
                  </a:lnTo>
                  <a:lnTo>
                    <a:pt x="419" y="578"/>
                  </a:lnTo>
                  <a:lnTo>
                    <a:pt x="484" y="547"/>
                  </a:lnTo>
                  <a:lnTo>
                    <a:pt x="544" y="514"/>
                  </a:lnTo>
                  <a:lnTo>
                    <a:pt x="598" y="479"/>
                  </a:lnTo>
                  <a:lnTo>
                    <a:pt x="648" y="443"/>
                  </a:lnTo>
                  <a:lnTo>
                    <a:pt x="692" y="405"/>
                  </a:lnTo>
                  <a:lnTo>
                    <a:pt x="732" y="367"/>
                  </a:lnTo>
                  <a:lnTo>
                    <a:pt x="768" y="328"/>
                  </a:lnTo>
                  <a:lnTo>
                    <a:pt x="800" y="289"/>
                  </a:lnTo>
                  <a:lnTo>
                    <a:pt x="827" y="252"/>
                  </a:lnTo>
                  <a:lnTo>
                    <a:pt x="851" y="216"/>
                  </a:lnTo>
                  <a:lnTo>
                    <a:pt x="871" y="179"/>
                  </a:lnTo>
                  <a:lnTo>
                    <a:pt x="889" y="146"/>
                  </a:lnTo>
                  <a:lnTo>
                    <a:pt x="905" y="116"/>
                  </a:lnTo>
                  <a:lnTo>
                    <a:pt x="916" y="87"/>
                  </a:lnTo>
                  <a:lnTo>
                    <a:pt x="925" y="62"/>
                  </a:lnTo>
                  <a:lnTo>
                    <a:pt x="932" y="41"/>
                  </a:lnTo>
                  <a:lnTo>
                    <a:pt x="938" y="24"/>
                  </a:lnTo>
                  <a:lnTo>
                    <a:pt x="941" y="11"/>
                  </a:lnTo>
                  <a:lnTo>
                    <a:pt x="943" y="3"/>
                  </a:lnTo>
                  <a:lnTo>
                    <a:pt x="943" y="0"/>
                  </a:lnTo>
                  <a:close/>
                </a:path>
              </a:pathLst>
            </a:custGeom>
            <a:solidFill>
              <a:srgbClr val="E9EFEE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0" name="Freeform 991"/>
            <p:cNvSpPr/>
            <p:nvPr/>
          </p:nvSpPr>
          <p:spPr bwMode="auto">
            <a:xfrm rot="20960085">
              <a:off x="989837" y="5312768"/>
              <a:ext cx="273344" cy="175053"/>
            </a:xfrm>
            <a:custGeom>
              <a:avLst/>
              <a:gdLst>
                <a:gd name="T0" fmla="*/ 252 w 292"/>
                <a:gd name="T1" fmla="*/ 0 h 187"/>
                <a:gd name="T2" fmla="*/ 267 w 292"/>
                <a:gd name="T3" fmla="*/ 4 h 187"/>
                <a:gd name="T4" fmla="*/ 279 w 292"/>
                <a:gd name="T5" fmla="*/ 16 h 187"/>
                <a:gd name="T6" fmla="*/ 289 w 292"/>
                <a:gd name="T7" fmla="*/ 30 h 187"/>
                <a:gd name="T8" fmla="*/ 292 w 292"/>
                <a:gd name="T9" fmla="*/ 47 h 187"/>
                <a:gd name="T10" fmla="*/ 292 w 292"/>
                <a:gd name="T11" fmla="*/ 63 h 187"/>
                <a:gd name="T12" fmla="*/ 286 w 292"/>
                <a:gd name="T13" fmla="*/ 76 h 187"/>
                <a:gd name="T14" fmla="*/ 276 w 292"/>
                <a:gd name="T15" fmla="*/ 84 h 187"/>
                <a:gd name="T16" fmla="*/ 46 w 292"/>
                <a:gd name="T17" fmla="*/ 185 h 187"/>
                <a:gd name="T18" fmla="*/ 35 w 292"/>
                <a:gd name="T19" fmla="*/ 187 h 187"/>
                <a:gd name="T20" fmla="*/ 25 w 292"/>
                <a:gd name="T21" fmla="*/ 181 h 187"/>
                <a:gd name="T22" fmla="*/ 17 w 292"/>
                <a:gd name="T23" fmla="*/ 168 h 187"/>
                <a:gd name="T24" fmla="*/ 11 w 292"/>
                <a:gd name="T25" fmla="*/ 152 h 187"/>
                <a:gd name="T26" fmla="*/ 5 w 292"/>
                <a:gd name="T27" fmla="*/ 139 h 187"/>
                <a:gd name="T28" fmla="*/ 1 w 292"/>
                <a:gd name="T29" fmla="*/ 128 h 187"/>
                <a:gd name="T30" fmla="*/ 0 w 292"/>
                <a:gd name="T31" fmla="*/ 117 h 187"/>
                <a:gd name="T32" fmla="*/ 3 w 292"/>
                <a:gd name="T33" fmla="*/ 109 h 187"/>
                <a:gd name="T34" fmla="*/ 9 w 292"/>
                <a:gd name="T35" fmla="*/ 104 h 187"/>
                <a:gd name="T36" fmla="*/ 240 w 292"/>
                <a:gd name="T37" fmla="*/ 3 h 187"/>
                <a:gd name="T38" fmla="*/ 252 w 292"/>
                <a:gd name="T3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2" h="187">
                  <a:moveTo>
                    <a:pt x="252" y="0"/>
                  </a:moveTo>
                  <a:lnTo>
                    <a:pt x="267" y="4"/>
                  </a:lnTo>
                  <a:lnTo>
                    <a:pt x="279" y="16"/>
                  </a:lnTo>
                  <a:lnTo>
                    <a:pt x="289" y="30"/>
                  </a:lnTo>
                  <a:lnTo>
                    <a:pt x="292" y="47"/>
                  </a:lnTo>
                  <a:lnTo>
                    <a:pt x="292" y="63"/>
                  </a:lnTo>
                  <a:lnTo>
                    <a:pt x="286" y="76"/>
                  </a:lnTo>
                  <a:lnTo>
                    <a:pt x="276" y="84"/>
                  </a:lnTo>
                  <a:lnTo>
                    <a:pt x="46" y="185"/>
                  </a:lnTo>
                  <a:lnTo>
                    <a:pt x="35" y="187"/>
                  </a:lnTo>
                  <a:lnTo>
                    <a:pt x="25" y="181"/>
                  </a:lnTo>
                  <a:lnTo>
                    <a:pt x="17" y="168"/>
                  </a:lnTo>
                  <a:lnTo>
                    <a:pt x="11" y="152"/>
                  </a:lnTo>
                  <a:lnTo>
                    <a:pt x="5" y="139"/>
                  </a:lnTo>
                  <a:lnTo>
                    <a:pt x="1" y="128"/>
                  </a:lnTo>
                  <a:lnTo>
                    <a:pt x="0" y="117"/>
                  </a:lnTo>
                  <a:lnTo>
                    <a:pt x="3" y="109"/>
                  </a:lnTo>
                  <a:lnTo>
                    <a:pt x="9" y="104"/>
                  </a:lnTo>
                  <a:lnTo>
                    <a:pt x="240" y="3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C5A8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1" name="Freeform 992"/>
            <p:cNvSpPr/>
            <p:nvPr/>
          </p:nvSpPr>
          <p:spPr bwMode="auto">
            <a:xfrm rot="20960085">
              <a:off x="1005665" y="5431527"/>
              <a:ext cx="62720" cy="64592"/>
            </a:xfrm>
            <a:custGeom>
              <a:avLst/>
              <a:gdLst>
                <a:gd name="T0" fmla="*/ 34 w 67"/>
                <a:gd name="T1" fmla="*/ 0 h 69"/>
                <a:gd name="T2" fmla="*/ 45 w 67"/>
                <a:gd name="T3" fmla="*/ 0 h 69"/>
                <a:gd name="T4" fmla="*/ 54 w 67"/>
                <a:gd name="T5" fmla="*/ 6 h 69"/>
                <a:gd name="T6" fmla="*/ 64 w 67"/>
                <a:gd name="T7" fmla="*/ 19 h 69"/>
                <a:gd name="T8" fmla="*/ 67 w 67"/>
                <a:gd name="T9" fmla="*/ 35 h 69"/>
                <a:gd name="T10" fmla="*/ 64 w 67"/>
                <a:gd name="T11" fmla="*/ 46 h 69"/>
                <a:gd name="T12" fmla="*/ 57 w 67"/>
                <a:gd name="T13" fmla="*/ 54 h 69"/>
                <a:gd name="T14" fmla="*/ 45 w 67"/>
                <a:gd name="T15" fmla="*/ 62 h 69"/>
                <a:gd name="T16" fmla="*/ 30 w 67"/>
                <a:gd name="T17" fmla="*/ 68 h 69"/>
                <a:gd name="T18" fmla="*/ 29 w 67"/>
                <a:gd name="T19" fmla="*/ 68 h 69"/>
                <a:gd name="T20" fmla="*/ 27 w 67"/>
                <a:gd name="T21" fmla="*/ 69 h 69"/>
                <a:gd name="T22" fmla="*/ 26 w 67"/>
                <a:gd name="T23" fmla="*/ 69 h 69"/>
                <a:gd name="T24" fmla="*/ 0 w 67"/>
                <a:gd name="T25" fmla="*/ 12 h 69"/>
                <a:gd name="T26" fmla="*/ 2 w 67"/>
                <a:gd name="T27" fmla="*/ 11 h 69"/>
                <a:gd name="T28" fmla="*/ 3 w 67"/>
                <a:gd name="T29" fmla="*/ 11 h 69"/>
                <a:gd name="T30" fmla="*/ 5 w 67"/>
                <a:gd name="T31" fmla="*/ 9 h 69"/>
                <a:gd name="T32" fmla="*/ 21 w 67"/>
                <a:gd name="T33" fmla="*/ 3 h 69"/>
                <a:gd name="T34" fmla="*/ 34 w 67"/>
                <a:gd name="T35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7" h="69">
                  <a:moveTo>
                    <a:pt x="34" y="0"/>
                  </a:moveTo>
                  <a:lnTo>
                    <a:pt x="45" y="0"/>
                  </a:lnTo>
                  <a:lnTo>
                    <a:pt x="54" y="6"/>
                  </a:lnTo>
                  <a:lnTo>
                    <a:pt x="64" y="19"/>
                  </a:lnTo>
                  <a:lnTo>
                    <a:pt x="67" y="35"/>
                  </a:lnTo>
                  <a:lnTo>
                    <a:pt x="64" y="46"/>
                  </a:lnTo>
                  <a:lnTo>
                    <a:pt x="57" y="54"/>
                  </a:lnTo>
                  <a:lnTo>
                    <a:pt x="45" y="62"/>
                  </a:lnTo>
                  <a:lnTo>
                    <a:pt x="30" y="68"/>
                  </a:lnTo>
                  <a:lnTo>
                    <a:pt x="29" y="68"/>
                  </a:lnTo>
                  <a:lnTo>
                    <a:pt x="27" y="69"/>
                  </a:lnTo>
                  <a:lnTo>
                    <a:pt x="26" y="69"/>
                  </a:lnTo>
                  <a:lnTo>
                    <a:pt x="0" y="12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5" y="9"/>
                  </a:lnTo>
                  <a:lnTo>
                    <a:pt x="21" y="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5F2D3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2" name="Freeform 993"/>
            <p:cNvSpPr/>
            <p:nvPr/>
          </p:nvSpPr>
          <p:spPr bwMode="auto">
            <a:xfrm rot="20960085">
              <a:off x="1034079" y="5385325"/>
              <a:ext cx="274281" cy="175989"/>
            </a:xfrm>
            <a:custGeom>
              <a:avLst/>
              <a:gdLst>
                <a:gd name="T0" fmla="*/ 252 w 293"/>
                <a:gd name="T1" fmla="*/ 0 h 188"/>
                <a:gd name="T2" fmla="*/ 266 w 293"/>
                <a:gd name="T3" fmla="*/ 5 h 188"/>
                <a:gd name="T4" fmla="*/ 279 w 293"/>
                <a:gd name="T5" fmla="*/ 15 h 188"/>
                <a:gd name="T6" fmla="*/ 289 w 293"/>
                <a:gd name="T7" fmla="*/ 31 h 188"/>
                <a:gd name="T8" fmla="*/ 293 w 293"/>
                <a:gd name="T9" fmla="*/ 46 h 188"/>
                <a:gd name="T10" fmla="*/ 292 w 293"/>
                <a:gd name="T11" fmla="*/ 62 h 188"/>
                <a:gd name="T12" fmla="*/ 285 w 293"/>
                <a:gd name="T13" fmla="*/ 77 h 188"/>
                <a:gd name="T14" fmla="*/ 276 w 293"/>
                <a:gd name="T15" fmla="*/ 85 h 188"/>
                <a:gd name="T16" fmla="*/ 46 w 293"/>
                <a:gd name="T17" fmla="*/ 186 h 188"/>
                <a:gd name="T18" fmla="*/ 35 w 293"/>
                <a:gd name="T19" fmla="*/ 188 h 188"/>
                <a:gd name="T20" fmla="*/ 25 w 293"/>
                <a:gd name="T21" fmla="*/ 181 h 188"/>
                <a:gd name="T22" fmla="*/ 17 w 293"/>
                <a:gd name="T23" fmla="*/ 169 h 188"/>
                <a:gd name="T24" fmla="*/ 11 w 293"/>
                <a:gd name="T25" fmla="*/ 153 h 188"/>
                <a:gd name="T26" fmla="*/ 4 w 293"/>
                <a:gd name="T27" fmla="*/ 140 h 188"/>
                <a:gd name="T28" fmla="*/ 1 w 293"/>
                <a:gd name="T29" fmla="*/ 127 h 188"/>
                <a:gd name="T30" fmla="*/ 0 w 293"/>
                <a:gd name="T31" fmla="*/ 118 h 188"/>
                <a:gd name="T32" fmla="*/ 3 w 293"/>
                <a:gd name="T33" fmla="*/ 110 h 188"/>
                <a:gd name="T34" fmla="*/ 9 w 293"/>
                <a:gd name="T35" fmla="*/ 104 h 188"/>
                <a:gd name="T36" fmla="*/ 239 w 293"/>
                <a:gd name="T37" fmla="*/ 2 h 188"/>
                <a:gd name="T38" fmla="*/ 252 w 293"/>
                <a:gd name="T39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3" h="188">
                  <a:moveTo>
                    <a:pt x="252" y="0"/>
                  </a:moveTo>
                  <a:lnTo>
                    <a:pt x="266" y="5"/>
                  </a:lnTo>
                  <a:lnTo>
                    <a:pt x="279" y="15"/>
                  </a:lnTo>
                  <a:lnTo>
                    <a:pt x="289" y="31"/>
                  </a:lnTo>
                  <a:lnTo>
                    <a:pt x="293" y="46"/>
                  </a:lnTo>
                  <a:lnTo>
                    <a:pt x="292" y="62"/>
                  </a:lnTo>
                  <a:lnTo>
                    <a:pt x="285" y="77"/>
                  </a:lnTo>
                  <a:lnTo>
                    <a:pt x="276" y="85"/>
                  </a:lnTo>
                  <a:lnTo>
                    <a:pt x="46" y="186"/>
                  </a:lnTo>
                  <a:lnTo>
                    <a:pt x="35" y="188"/>
                  </a:lnTo>
                  <a:lnTo>
                    <a:pt x="25" y="181"/>
                  </a:lnTo>
                  <a:lnTo>
                    <a:pt x="17" y="169"/>
                  </a:lnTo>
                  <a:lnTo>
                    <a:pt x="11" y="153"/>
                  </a:lnTo>
                  <a:lnTo>
                    <a:pt x="4" y="140"/>
                  </a:lnTo>
                  <a:lnTo>
                    <a:pt x="1" y="127"/>
                  </a:lnTo>
                  <a:lnTo>
                    <a:pt x="0" y="118"/>
                  </a:lnTo>
                  <a:lnTo>
                    <a:pt x="3" y="110"/>
                  </a:lnTo>
                  <a:lnTo>
                    <a:pt x="9" y="104"/>
                  </a:lnTo>
                  <a:lnTo>
                    <a:pt x="239" y="2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C5A8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" name="Freeform 994"/>
            <p:cNvSpPr/>
            <p:nvPr/>
          </p:nvSpPr>
          <p:spPr bwMode="auto">
            <a:xfrm rot="20960085">
              <a:off x="1049915" y="5504170"/>
              <a:ext cx="62720" cy="65528"/>
            </a:xfrm>
            <a:custGeom>
              <a:avLst/>
              <a:gdLst>
                <a:gd name="T0" fmla="*/ 33 w 67"/>
                <a:gd name="T1" fmla="*/ 0 h 70"/>
                <a:gd name="T2" fmla="*/ 44 w 67"/>
                <a:gd name="T3" fmla="*/ 0 h 70"/>
                <a:gd name="T4" fmla="*/ 54 w 67"/>
                <a:gd name="T5" fmla="*/ 5 h 70"/>
                <a:gd name="T6" fmla="*/ 63 w 67"/>
                <a:gd name="T7" fmla="*/ 19 h 70"/>
                <a:gd name="T8" fmla="*/ 67 w 67"/>
                <a:gd name="T9" fmla="*/ 34 h 70"/>
                <a:gd name="T10" fmla="*/ 65 w 67"/>
                <a:gd name="T11" fmla="*/ 45 h 70"/>
                <a:gd name="T12" fmla="*/ 57 w 67"/>
                <a:gd name="T13" fmla="*/ 54 h 70"/>
                <a:gd name="T14" fmla="*/ 44 w 67"/>
                <a:gd name="T15" fmla="*/ 61 h 70"/>
                <a:gd name="T16" fmla="*/ 30 w 67"/>
                <a:gd name="T17" fmla="*/ 67 h 70"/>
                <a:gd name="T18" fmla="*/ 29 w 67"/>
                <a:gd name="T19" fmla="*/ 69 h 70"/>
                <a:gd name="T20" fmla="*/ 27 w 67"/>
                <a:gd name="T21" fmla="*/ 69 h 70"/>
                <a:gd name="T22" fmla="*/ 25 w 67"/>
                <a:gd name="T23" fmla="*/ 70 h 70"/>
                <a:gd name="T24" fmla="*/ 0 w 67"/>
                <a:gd name="T25" fmla="*/ 13 h 70"/>
                <a:gd name="T26" fmla="*/ 2 w 67"/>
                <a:gd name="T27" fmla="*/ 11 h 70"/>
                <a:gd name="T28" fmla="*/ 3 w 67"/>
                <a:gd name="T29" fmla="*/ 10 h 70"/>
                <a:gd name="T30" fmla="*/ 6 w 67"/>
                <a:gd name="T31" fmla="*/ 10 h 70"/>
                <a:gd name="T32" fmla="*/ 21 w 67"/>
                <a:gd name="T33" fmla="*/ 3 h 70"/>
                <a:gd name="T34" fmla="*/ 33 w 67"/>
                <a:gd name="T3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7" h="70">
                  <a:moveTo>
                    <a:pt x="33" y="0"/>
                  </a:moveTo>
                  <a:lnTo>
                    <a:pt x="44" y="0"/>
                  </a:lnTo>
                  <a:lnTo>
                    <a:pt x="54" y="5"/>
                  </a:lnTo>
                  <a:lnTo>
                    <a:pt x="63" y="19"/>
                  </a:lnTo>
                  <a:lnTo>
                    <a:pt x="67" y="34"/>
                  </a:lnTo>
                  <a:lnTo>
                    <a:pt x="65" y="45"/>
                  </a:lnTo>
                  <a:lnTo>
                    <a:pt x="57" y="54"/>
                  </a:lnTo>
                  <a:lnTo>
                    <a:pt x="44" y="61"/>
                  </a:lnTo>
                  <a:lnTo>
                    <a:pt x="30" y="67"/>
                  </a:lnTo>
                  <a:lnTo>
                    <a:pt x="29" y="69"/>
                  </a:lnTo>
                  <a:lnTo>
                    <a:pt x="27" y="69"/>
                  </a:lnTo>
                  <a:lnTo>
                    <a:pt x="25" y="70"/>
                  </a:lnTo>
                  <a:lnTo>
                    <a:pt x="0" y="13"/>
                  </a:lnTo>
                  <a:lnTo>
                    <a:pt x="2" y="11"/>
                  </a:lnTo>
                  <a:lnTo>
                    <a:pt x="3" y="10"/>
                  </a:lnTo>
                  <a:lnTo>
                    <a:pt x="6" y="10"/>
                  </a:lnTo>
                  <a:lnTo>
                    <a:pt x="21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5F2D3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5" name="Freeform 995"/>
            <p:cNvSpPr/>
            <p:nvPr/>
          </p:nvSpPr>
          <p:spPr bwMode="auto">
            <a:xfrm rot="20960085">
              <a:off x="1074085" y="5461697"/>
              <a:ext cx="273344" cy="175053"/>
            </a:xfrm>
            <a:custGeom>
              <a:avLst/>
              <a:gdLst>
                <a:gd name="T0" fmla="*/ 252 w 292"/>
                <a:gd name="T1" fmla="*/ 0 h 187"/>
                <a:gd name="T2" fmla="*/ 266 w 292"/>
                <a:gd name="T3" fmla="*/ 4 h 187"/>
                <a:gd name="T4" fmla="*/ 279 w 292"/>
                <a:gd name="T5" fmla="*/ 14 h 187"/>
                <a:gd name="T6" fmla="*/ 287 w 292"/>
                <a:gd name="T7" fmla="*/ 30 h 187"/>
                <a:gd name="T8" fmla="*/ 292 w 292"/>
                <a:gd name="T9" fmla="*/ 46 h 187"/>
                <a:gd name="T10" fmla="*/ 292 w 292"/>
                <a:gd name="T11" fmla="*/ 62 h 187"/>
                <a:gd name="T12" fmla="*/ 285 w 292"/>
                <a:gd name="T13" fmla="*/ 76 h 187"/>
                <a:gd name="T14" fmla="*/ 276 w 292"/>
                <a:gd name="T15" fmla="*/ 84 h 187"/>
                <a:gd name="T16" fmla="*/ 46 w 292"/>
                <a:gd name="T17" fmla="*/ 185 h 187"/>
                <a:gd name="T18" fmla="*/ 35 w 292"/>
                <a:gd name="T19" fmla="*/ 187 h 187"/>
                <a:gd name="T20" fmla="*/ 25 w 292"/>
                <a:gd name="T21" fmla="*/ 179 h 187"/>
                <a:gd name="T22" fmla="*/ 17 w 292"/>
                <a:gd name="T23" fmla="*/ 168 h 187"/>
                <a:gd name="T24" fmla="*/ 11 w 292"/>
                <a:gd name="T25" fmla="*/ 152 h 187"/>
                <a:gd name="T26" fmla="*/ 4 w 292"/>
                <a:gd name="T27" fmla="*/ 139 h 187"/>
                <a:gd name="T28" fmla="*/ 1 w 292"/>
                <a:gd name="T29" fmla="*/ 127 h 187"/>
                <a:gd name="T30" fmla="*/ 0 w 292"/>
                <a:gd name="T31" fmla="*/ 117 h 187"/>
                <a:gd name="T32" fmla="*/ 3 w 292"/>
                <a:gd name="T33" fmla="*/ 109 h 187"/>
                <a:gd name="T34" fmla="*/ 9 w 292"/>
                <a:gd name="T35" fmla="*/ 103 h 187"/>
                <a:gd name="T36" fmla="*/ 239 w 292"/>
                <a:gd name="T37" fmla="*/ 1 h 187"/>
                <a:gd name="T38" fmla="*/ 252 w 292"/>
                <a:gd name="T3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2" h="187">
                  <a:moveTo>
                    <a:pt x="252" y="0"/>
                  </a:moveTo>
                  <a:lnTo>
                    <a:pt x="266" y="4"/>
                  </a:lnTo>
                  <a:lnTo>
                    <a:pt x="279" y="14"/>
                  </a:lnTo>
                  <a:lnTo>
                    <a:pt x="287" y="30"/>
                  </a:lnTo>
                  <a:lnTo>
                    <a:pt x="292" y="46"/>
                  </a:lnTo>
                  <a:lnTo>
                    <a:pt x="292" y="62"/>
                  </a:lnTo>
                  <a:lnTo>
                    <a:pt x="285" y="76"/>
                  </a:lnTo>
                  <a:lnTo>
                    <a:pt x="276" y="84"/>
                  </a:lnTo>
                  <a:lnTo>
                    <a:pt x="46" y="185"/>
                  </a:lnTo>
                  <a:lnTo>
                    <a:pt x="35" y="187"/>
                  </a:lnTo>
                  <a:lnTo>
                    <a:pt x="25" y="179"/>
                  </a:lnTo>
                  <a:lnTo>
                    <a:pt x="17" y="168"/>
                  </a:lnTo>
                  <a:lnTo>
                    <a:pt x="11" y="152"/>
                  </a:lnTo>
                  <a:lnTo>
                    <a:pt x="4" y="139"/>
                  </a:lnTo>
                  <a:lnTo>
                    <a:pt x="1" y="127"/>
                  </a:lnTo>
                  <a:lnTo>
                    <a:pt x="0" y="117"/>
                  </a:lnTo>
                  <a:lnTo>
                    <a:pt x="3" y="109"/>
                  </a:lnTo>
                  <a:lnTo>
                    <a:pt x="9" y="103"/>
                  </a:lnTo>
                  <a:lnTo>
                    <a:pt x="239" y="1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C5A8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6" name="Freeform 996"/>
            <p:cNvSpPr/>
            <p:nvPr/>
          </p:nvSpPr>
          <p:spPr bwMode="auto">
            <a:xfrm rot="20960085">
              <a:off x="1089653" y="5578607"/>
              <a:ext cx="62720" cy="65528"/>
            </a:xfrm>
            <a:custGeom>
              <a:avLst/>
              <a:gdLst>
                <a:gd name="T0" fmla="*/ 33 w 67"/>
                <a:gd name="T1" fmla="*/ 0 h 70"/>
                <a:gd name="T2" fmla="*/ 44 w 67"/>
                <a:gd name="T3" fmla="*/ 2 h 70"/>
                <a:gd name="T4" fmla="*/ 54 w 67"/>
                <a:gd name="T5" fmla="*/ 6 h 70"/>
                <a:gd name="T6" fmla="*/ 62 w 67"/>
                <a:gd name="T7" fmla="*/ 21 h 70"/>
                <a:gd name="T8" fmla="*/ 67 w 67"/>
                <a:gd name="T9" fmla="*/ 35 h 70"/>
                <a:gd name="T10" fmla="*/ 63 w 67"/>
                <a:gd name="T11" fmla="*/ 46 h 70"/>
                <a:gd name="T12" fmla="*/ 57 w 67"/>
                <a:gd name="T13" fmla="*/ 56 h 70"/>
                <a:gd name="T14" fmla="*/ 44 w 67"/>
                <a:gd name="T15" fmla="*/ 62 h 70"/>
                <a:gd name="T16" fmla="*/ 30 w 67"/>
                <a:gd name="T17" fmla="*/ 68 h 70"/>
                <a:gd name="T18" fmla="*/ 29 w 67"/>
                <a:gd name="T19" fmla="*/ 70 h 70"/>
                <a:gd name="T20" fmla="*/ 27 w 67"/>
                <a:gd name="T21" fmla="*/ 70 h 70"/>
                <a:gd name="T22" fmla="*/ 25 w 67"/>
                <a:gd name="T23" fmla="*/ 70 h 70"/>
                <a:gd name="T24" fmla="*/ 0 w 67"/>
                <a:gd name="T25" fmla="*/ 13 h 70"/>
                <a:gd name="T26" fmla="*/ 2 w 67"/>
                <a:gd name="T27" fmla="*/ 13 h 70"/>
                <a:gd name="T28" fmla="*/ 3 w 67"/>
                <a:gd name="T29" fmla="*/ 11 h 70"/>
                <a:gd name="T30" fmla="*/ 5 w 67"/>
                <a:gd name="T31" fmla="*/ 11 h 70"/>
                <a:gd name="T32" fmla="*/ 19 w 67"/>
                <a:gd name="T33" fmla="*/ 5 h 70"/>
                <a:gd name="T34" fmla="*/ 33 w 67"/>
                <a:gd name="T3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7" h="70">
                  <a:moveTo>
                    <a:pt x="33" y="0"/>
                  </a:moveTo>
                  <a:lnTo>
                    <a:pt x="44" y="2"/>
                  </a:lnTo>
                  <a:lnTo>
                    <a:pt x="54" y="6"/>
                  </a:lnTo>
                  <a:lnTo>
                    <a:pt x="62" y="21"/>
                  </a:lnTo>
                  <a:lnTo>
                    <a:pt x="67" y="35"/>
                  </a:lnTo>
                  <a:lnTo>
                    <a:pt x="63" y="46"/>
                  </a:lnTo>
                  <a:lnTo>
                    <a:pt x="57" y="56"/>
                  </a:lnTo>
                  <a:lnTo>
                    <a:pt x="44" y="62"/>
                  </a:lnTo>
                  <a:lnTo>
                    <a:pt x="30" y="68"/>
                  </a:lnTo>
                  <a:lnTo>
                    <a:pt x="29" y="70"/>
                  </a:lnTo>
                  <a:lnTo>
                    <a:pt x="27" y="70"/>
                  </a:lnTo>
                  <a:lnTo>
                    <a:pt x="25" y="70"/>
                  </a:lnTo>
                  <a:lnTo>
                    <a:pt x="0" y="13"/>
                  </a:lnTo>
                  <a:lnTo>
                    <a:pt x="2" y="13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19" y="5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5F2D3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7" name="Freeform 997"/>
            <p:cNvSpPr/>
            <p:nvPr/>
          </p:nvSpPr>
          <p:spPr bwMode="auto">
            <a:xfrm rot="20960085">
              <a:off x="1146714" y="5542449"/>
              <a:ext cx="229347" cy="151650"/>
            </a:xfrm>
            <a:custGeom>
              <a:avLst/>
              <a:gdLst>
                <a:gd name="T0" fmla="*/ 205 w 245"/>
                <a:gd name="T1" fmla="*/ 0 h 162"/>
                <a:gd name="T2" fmla="*/ 219 w 245"/>
                <a:gd name="T3" fmla="*/ 3 h 162"/>
                <a:gd name="T4" fmla="*/ 230 w 245"/>
                <a:gd name="T5" fmla="*/ 14 h 162"/>
                <a:gd name="T6" fmla="*/ 240 w 245"/>
                <a:gd name="T7" fmla="*/ 28 h 162"/>
                <a:gd name="T8" fmla="*/ 245 w 245"/>
                <a:gd name="T9" fmla="*/ 46 h 162"/>
                <a:gd name="T10" fmla="*/ 245 w 245"/>
                <a:gd name="T11" fmla="*/ 62 h 162"/>
                <a:gd name="T12" fmla="*/ 238 w 245"/>
                <a:gd name="T13" fmla="*/ 75 h 162"/>
                <a:gd name="T14" fmla="*/ 229 w 245"/>
                <a:gd name="T15" fmla="*/ 82 h 162"/>
                <a:gd name="T16" fmla="*/ 46 w 245"/>
                <a:gd name="T17" fmla="*/ 160 h 162"/>
                <a:gd name="T18" fmla="*/ 35 w 245"/>
                <a:gd name="T19" fmla="*/ 162 h 162"/>
                <a:gd name="T20" fmla="*/ 25 w 245"/>
                <a:gd name="T21" fmla="*/ 155 h 162"/>
                <a:gd name="T22" fmla="*/ 19 w 245"/>
                <a:gd name="T23" fmla="*/ 143 h 162"/>
                <a:gd name="T24" fmla="*/ 11 w 245"/>
                <a:gd name="T25" fmla="*/ 127 h 162"/>
                <a:gd name="T26" fmla="*/ 5 w 245"/>
                <a:gd name="T27" fmla="*/ 114 h 162"/>
                <a:gd name="T28" fmla="*/ 2 w 245"/>
                <a:gd name="T29" fmla="*/ 101 h 162"/>
                <a:gd name="T30" fmla="*/ 0 w 245"/>
                <a:gd name="T31" fmla="*/ 92 h 162"/>
                <a:gd name="T32" fmla="*/ 3 w 245"/>
                <a:gd name="T33" fmla="*/ 84 h 162"/>
                <a:gd name="T34" fmla="*/ 10 w 245"/>
                <a:gd name="T35" fmla="*/ 78 h 162"/>
                <a:gd name="T36" fmla="*/ 192 w 245"/>
                <a:gd name="T37" fmla="*/ 1 h 162"/>
                <a:gd name="T38" fmla="*/ 205 w 245"/>
                <a:gd name="T39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5" h="162">
                  <a:moveTo>
                    <a:pt x="205" y="0"/>
                  </a:moveTo>
                  <a:lnTo>
                    <a:pt x="219" y="3"/>
                  </a:lnTo>
                  <a:lnTo>
                    <a:pt x="230" y="14"/>
                  </a:lnTo>
                  <a:lnTo>
                    <a:pt x="240" y="28"/>
                  </a:lnTo>
                  <a:lnTo>
                    <a:pt x="245" y="46"/>
                  </a:lnTo>
                  <a:lnTo>
                    <a:pt x="245" y="62"/>
                  </a:lnTo>
                  <a:lnTo>
                    <a:pt x="238" y="75"/>
                  </a:lnTo>
                  <a:lnTo>
                    <a:pt x="229" y="82"/>
                  </a:lnTo>
                  <a:lnTo>
                    <a:pt x="46" y="160"/>
                  </a:lnTo>
                  <a:lnTo>
                    <a:pt x="35" y="162"/>
                  </a:lnTo>
                  <a:lnTo>
                    <a:pt x="25" y="155"/>
                  </a:lnTo>
                  <a:lnTo>
                    <a:pt x="19" y="143"/>
                  </a:lnTo>
                  <a:lnTo>
                    <a:pt x="11" y="127"/>
                  </a:lnTo>
                  <a:lnTo>
                    <a:pt x="5" y="114"/>
                  </a:lnTo>
                  <a:lnTo>
                    <a:pt x="2" y="101"/>
                  </a:lnTo>
                  <a:lnTo>
                    <a:pt x="0" y="92"/>
                  </a:lnTo>
                  <a:lnTo>
                    <a:pt x="3" y="84"/>
                  </a:lnTo>
                  <a:lnTo>
                    <a:pt x="10" y="78"/>
                  </a:lnTo>
                  <a:lnTo>
                    <a:pt x="192" y="1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rgbClr val="FFC5A8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8" name="Freeform 998"/>
            <p:cNvSpPr/>
            <p:nvPr/>
          </p:nvSpPr>
          <p:spPr bwMode="auto">
            <a:xfrm rot="20960085">
              <a:off x="1159910" y="5633008"/>
              <a:ext cx="62720" cy="65528"/>
            </a:xfrm>
            <a:custGeom>
              <a:avLst/>
              <a:gdLst>
                <a:gd name="T0" fmla="*/ 34 w 67"/>
                <a:gd name="T1" fmla="*/ 0 h 70"/>
                <a:gd name="T2" fmla="*/ 45 w 67"/>
                <a:gd name="T3" fmla="*/ 0 h 70"/>
                <a:gd name="T4" fmla="*/ 54 w 67"/>
                <a:gd name="T5" fmla="*/ 5 h 70"/>
                <a:gd name="T6" fmla="*/ 64 w 67"/>
                <a:gd name="T7" fmla="*/ 19 h 70"/>
                <a:gd name="T8" fmla="*/ 67 w 67"/>
                <a:gd name="T9" fmla="*/ 34 h 70"/>
                <a:gd name="T10" fmla="*/ 66 w 67"/>
                <a:gd name="T11" fmla="*/ 45 h 70"/>
                <a:gd name="T12" fmla="*/ 58 w 67"/>
                <a:gd name="T13" fmla="*/ 54 h 70"/>
                <a:gd name="T14" fmla="*/ 45 w 67"/>
                <a:gd name="T15" fmla="*/ 61 h 70"/>
                <a:gd name="T16" fmla="*/ 31 w 67"/>
                <a:gd name="T17" fmla="*/ 67 h 70"/>
                <a:gd name="T18" fmla="*/ 29 w 67"/>
                <a:gd name="T19" fmla="*/ 69 h 70"/>
                <a:gd name="T20" fmla="*/ 27 w 67"/>
                <a:gd name="T21" fmla="*/ 69 h 70"/>
                <a:gd name="T22" fmla="*/ 26 w 67"/>
                <a:gd name="T23" fmla="*/ 70 h 70"/>
                <a:gd name="T24" fmla="*/ 0 w 67"/>
                <a:gd name="T25" fmla="*/ 13 h 70"/>
                <a:gd name="T26" fmla="*/ 2 w 67"/>
                <a:gd name="T27" fmla="*/ 12 h 70"/>
                <a:gd name="T28" fmla="*/ 4 w 67"/>
                <a:gd name="T29" fmla="*/ 12 h 70"/>
                <a:gd name="T30" fmla="*/ 7 w 67"/>
                <a:gd name="T31" fmla="*/ 10 h 70"/>
                <a:gd name="T32" fmla="*/ 21 w 67"/>
                <a:gd name="T33" fmla="*/ 4 h 70"/>
                <a:gd name="T34" fmla="*/ 34 w 67"/>
                <a:gd name="T3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7" h="70">
                  <a:moveTo>
                    <a:pt x="34" y="0"/>
                  </a:moveTo>
                  <a:lnTo>
                    <a:pt x="45" y="0"/>
                  </a:lnTo>
                  <a:lnTo>
                    <a:pt x="54" y="5"/>
                  </a:lnTo>
                  <a:lnTo>
                    <a:pt x="64" y="19"/>
                  </a:lnTo>
                  <a:lnTo>
                    <a:pt x="67" y="34"/>
                  </a:lnTo>
                  <a:lnTo>
                    <a:pt x="66" y="45"/>
                  </a:lnTo>
                  <a:lnTo>
                    <a:pt x="58" y="54"/>
                  </a:lnTo>
                  <a:lnTo>
                    <a:pt x="45" y="61"/>
                  </a:lnTo>
                  <a:lnTo>
                    <a:pt x="31" y="67"/>
                  </a:lnTo>
                  <a:lnTo>
                    <a:pt x="29" y="69"/>
                  </a:lnTo>
                  <a:lnTo>
                    <a:pt x="27" y="69"/>
                  </a:lnTo>
                  <a:lnTo>
                    <a:pt x="26" y="70"/>
                  </a:lnTo>
                  <a:lnTo>
                    <a:pt x="0" y="13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7" y="10"/>
                  </a:lnTo>
                  <a:lnTo>
                    <a:pt x="21" y="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5F2D3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9" name="Freeform 999"/>
            <p:cNvSpPr/>
            <p:nvPr/>
          </p:nvSpPr>
          <p:spPr bwMode="auto">
            <a:xfrm rot="20960085">
              <a:off x="-78952" y="5654001"/>
              <a:ext cx="904741" cy="753612"/>
            </a:xfrm>
            <a:custGeom>
              <a:avLst/>
              <a:gdLst>
                <a:gd name="T0" fmla="*/ 632 w 703"/>
                <a:gd name="T1" fmla="*/ 0 h 740"/>
                <a:gd name="T2" fmla="*/ 703 w 703"/>
                <a:gd name="T3" fmla="*/ 381 h 740"/>
                <a:gd name="T4" fmla="*/ 0 w 703"/>
                <a:gd name="T5" fmla="*/ 740 h 740"/>
                <a:gd name="T6" fmla="*/ 0 w 703"/>
                <a:gd name="T7" fmla="*/ 13 h 740"/>
                <a:gd name="T8" fmla="*/ 632 w 703"/>
                <a:gd name="T9" fmla="*/ 0 h 740"/>
                <a:gd name="connsiteX0" fmla="*/ 10819 w 11829"/>
                <a:gd name="connsiteY0" fmla="*/ 0 h 10879"/>
                <a:gd name="connsiteX1" fmla="*/ 11829 w 11829"/>
                <a:gd name="connsiteY1" fmla="*/ 5149 h 10879"/>
                <a:gd name="connsiteX2" fmla="*/ 0 w 11829"/>
                <a:gd name="connsiteY2" fmla="*/ 10879 h 10879"/>
                <a:gd name="connsiteX3" fmla="*/ 1829 w 11829"/>
                <a:gd name="connsiteY3" fmla="*/ 176 h 10879"/>
                <a:gd name="connsiteX4" fmla="*/ 10819 w 11829"/>
                <a:gd name="connsiteY4" fmla="*/ 0 h 10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9" h="10879">
                  <a:moveTo>
                    <a:pt x="10819" y="0"/>
                  </a:moveTo>
                  <a:lnTo>
                    <a:pt x="11829" y="5149"/>
                  </a:lnTo>
                  <a:lnTo>
                    <a:pt x="0" y="10879"/>
                  </a:lnTo>
                  <a:lnTo>
                    <a:pt x="1829" y="176"/>
                  </a:lnTo>
                  <a:lnTo>
                    <a:pt x="10819" y="0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0">
              <a:srgbClr val="FFFFFF"/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0" name="Freeform 1000"/>
            <p:cNvSpPr/>
            <p:nvPr/>
          </p:nvSpPr>
          <p:spPr bwMode="auto">
            <a:xfrm rot="20960085">
              <a:off x="718303" y="5586337"/>
              <a:ext cx="120759" cy="329511"/>
            </a:xfrm>
            <a:custGeom>
              <a:avLst/>
              <a:gdLst>
                <a:gd name="T0" fmla="*/ 47 w 129"/>
                <a:gd name="T1" fmla="*/ 0 h 352"/>
                <a:gd name="T2" fmla="*/ 129 w 129"/>
                <a:gd name="T3" fmla="*/ 330 h 352"/>
                <a:gd name="T4" fmla="*/ 64 w 129"/>
                <a:gd name="T5" fmla="*/ 352 h 352"/>
                <a:gd name="T6" fmla="*/ 0 w 129"/>
                <a:gd name="T7" fmla="*/ 5 h 352"/>
                <a:gd name="T8" fmla="*/ 47 w 129"/>
                <a:gd name="T9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52">
                  <a:moveTo>
                    <a:pt x="47" y="0"/>
                  </a:moveTo>
                  <a:lnTo>
                    <a:pt x="129" y="330"/>
                  </a:lnTo>
                  <a:lnTo>
                    <a:pt x="64" y="352"/>
                  </a:lnTo>
                  <a:lnTo>
                    <a:pt x="0" y="5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1" name="Freeform 1001"/>
            <p:cNvSpPr/>
            <p:nvPr/>
          </p:nvSpPr>
          <p:spPr bwMode="auto">
            <a:xfrm rot="20960085">
              <a:off x="758758" y="5557622"/>
              <a:ext cx="180670" cy="305172"/>
            </a:xfrm>
            <a:custGeom>
              <a:avLst/>
              <a:gdLst>
                <a:gd name="T0" fmla="*/ 71 w 193"/>
                <a:gd name="T1" fmla="*/ 0 h 326"/>
                <a:gd name="T2" fmla="*/ 192 w 193"/>
                <a:gd name="T3" fmla="*/ 100 h 326"/>
                <a:gd name="T4" fmla="*/ 193 w 193"/>
                <a:gd name="T5" fmla="*/ 291 h 326"/>
                <a:gd name="T6" fmla="*/ 73 w 193"/>
                <a:gd name="T7" fmla="*/ 326 h 326"/>
                <a:gd name="T8" fmla="*/ 0 w 193"/>
                <a:gd name="T9" fmla="*/ 27 h 326"/>
                <a:gd name="T10" fmla="*/ 71 w 193"/>
                <a:gd name="T11" fmla="*/ 0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3" h="326">
                  <a:moveTo>
                    <a:pt x="71" y="0"/>
                  </a:moveTo>
                  <a:lnTo>
                    <a:pt x="192" y="100"/>
                  </a:lnTo>
                  <a:lnTo>
                    <a:pt x="193" y="291"/>
                  </a:lnTo>
                  <a:lnTo>
                    <a:pt x="73" y="326"/>
                  </a:lnTo>
                  <a:lnTo>
                    <a:pt x="0" y="27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FC8A3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2" name="Freeform 1002"/>
            <p:cNvSpPr/>
            <p:nvPr/>
          </p:nvSpPr>
          <p:spPr bwMode="auto">
            <a:xfrm rot="20960085">
              <a:off x="785870" y="5506700"/>
              <a:ext cx="204072" cy="328575"/>
            </a:xfrm>
            <a:custGeom>
              <a:avLst/>
              <a:gdLst>
                <a:gd name="T0" fmla="*/ 157 w 218"/>
                <a:gd name="T1" fmla="*/ 0 h 351"/>
                <a:gd name="T2" fmla="*/ 161 w 218"/>
                <a:gd name="T3" fmla="*/ 30 h 351"/>
                <a:gd name="T4" fmla="*/ 165 w 218"/>
                <a:gd name="T5" fmla="*/ 68 h 351"/>
                <a:gd name="T6" fmla="*/ 172 w 218"/>
                <a:gd name="T7" fmla="*/ 116 h 351"/>
                <a:gd name="T8" fmla="*/ 180 w 218"/>
                <a:gd name="T9" fmla="*/ 168 h 351"/>
                <a:gd name="T10" fmla="*/ 191 w 218"/>
                <a:gd name="T11" fmla="*/ 227 h 351"/>
                <a:gd name="T12" fmla="*/ 203 w 218"/>
                <a:gd name="T13" fmla="*/ 287 h 351"/>
                <a:gd name="T14" fmla="*/ 218 w 218"/>
                <a:gd name="T15" fmla="*/ 351 h 351"/>
                <a:gd name="T16" fmla="*/ 214 w 218"/>
                <a:gd name="T17" fmla="*/ 351 h 351"/>
                <a:gd name="T18" fmla="*/ 203 w 218"/>
                <a:gd name="T19" fmla="*/ 349 h 351"/>
                <a:gd name="T20" fmla="*/ 188 w 218"/>
                <a:gd name="T21" fmla="*/ 348 h 351"/>
                <a:gd name="T22" fmla="*/ 167 w 218"/>
                <a:gd name="T23" fmla="*/ 343 h 351"/>
                <a:gd name="T24" fmla="*/ 143 w 218"/>
                <a:gd name="T25" fmla="*/ 335 h 351"/>
                <a:gd name="T26" fmla="*/ 116 w 218"/>
                <a:gd name="T27" fmla="*/ 324 h 351"/>
                <a:gd name="T28" fmla="*/ 89 w 218"/>
                <a:gd name="T29" fmla="*/ 310 h 351"/>
                <a:gd name="T30" fmla="*/ 64 w 218"/>
                <a:gd name="T31" fmla="*/ 289 h 351"/>
                <a:gd name="T32" fmla="*/ 38 w 218"/>
                <a:gd name="T33" fmla="*/ 264 h 351"/>
                <a:gd name="T34" fmla="*/ 14 w 218"/>
                <a:gd name="T35" fmla="*/ 232 h 351"/>
                <a:gd name="T36" fmla="*/ 3 w 218"/>
                <a:gd name="T37" fmla="*/ 205 h 351"/>
                <a:gd name="T38" fmla="*/ 0 w 218"/>
                <a:gd name="T39" fmla="*/ 175 h 351"/>
                <a:gd name="T40" fmla="*/ 2 w 218"/>
                <a:gd name="T41" fmla="*/ 143 h 351"/>
                <a:gd name="T42" fmla="*/ 8 w 218"/>
                <a:gd name="T43" fmla="*/ 111 h 351"/>
                <a:gd name="T44" fmla="*/ 16 w 218"/>
                <a:gd name="T45" fmla="*/ 80 h 351"/>
                <a:gd name="T46" fmla="*/ 26 w 218"/>
                <a:gd name="T47" fmla="*/ 48 h 351"/>
                <a:gd name="T48" fmla="*/ 157 w 218"/>
                <a:gd name="T49" fmla="*/ 0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18" h="351">
                  <a:moveTo>
                    <a:pt x="157" y="0"/>
                  </a:moveTo>
                  <a:lnTo>
                    <a:pt x="161" y="30"/>
                  </a:lnTo>
                  <a:lnTo>
                    <a:pt x="165" y="68"/>
                  </a:lnTo>
                  <a:lnTo>
                    <a:pt x="172" y="116"/>
                  </a:lnTo>
                  <a:lnTo>
                    <a:pt x="180" y="168"/>
                  </a:lnTo>
                  <a:lnTo>
                    <a:pt x="191" y="227"/>
                  </a:lnTo>
                  <a:lnTo>
                    <a:pt x="203" y="287"/>
                  </a:lnTo>
                  <a:lnTo>
                    <a:pt x="218" y="351"/>
                  </a:lnTo>
                  <a:lnTo>
                    <a:pt x="214" y="351"/>
                  </a:lnTo>
                  <a:lnTo>
                    <a:pt x="203" y="349"/>
                  </a:lnTo>
                  <a:lnTo>
                    <a:pt x="188" y="348"/>
                  </a:lnTo>
                  <a:lnTo>
                    <a:pt x="167" y="343"/>
                  </a:lnTo>
                  <a:lnTo>
                    <a:pt x="143" y="335"/>
                  </a:lnTo>
                  <a:lnTo>
                    <a:pt x="116" y="324"/>
                  </a:lnTo>
                  <a:lnTo>
                    <a:pt x="89" y="310"/>
                  </a:lnTo>
                  <a:lnTo>
                    <a:pt x="64" y="289"/>
                  </a:lnTo>
                  <a:lnTo>
                    <a:pt x="38" y="264"/>
                  </a:lnTo>
                  <a:lnTo>
                    <a:pt x="14" y="232"/>
                  </a:lnTo>
                  <a:lnTo>
                    <a:pt x="3" y="205"/>
                  </a:lnTo>
                  <a:lnTo>
                    <a:pt x="0" y="175"/>
                  </a:lnTo>
                  <a:lnTo>
                    <a:pt x="2" y="143"/>
                  </a:lnTo>
                  <a:lnTo>
                    <a:pt x="8" y="111"/>
                  </a:lnTo>
                  <a:lnTo>
                    <a:pt x="16" y="80"/>
                  </a:lnTo>
                  <a:lnTo>
                    <a:pt x="26" y="48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BB596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3" name="Freeform 1003"/>
            <p:cNvSpPr/>
            <p:nvPr/>
          </p:nvSpPr>
          <p:spPr bwMode="auto">
            <a:xfrm rot="20960085">
              <a:off x="780749" y="5263826"/>
              <a:ext cx="347297" cy="564475"/>
            </a:xfrm>
            <a:custGeom>
              <a:avLst/>
              <a:gdLst>
                <a:gd name="T0" fmla="*/ 358 w 371"/>
                <a:gd name="T1" fmla="*/ 3 h 603"/>
                <a:gd name="T2" fmla="*/ 366 w 371"/>
                <a:gd name="T3" fmla="*/ 20 h 603"/>
                <a:gd name="T4" fmla="*/ 371 w 371"/>
                <a:gd name="T5" fmla="*/ 47 h 603"/>
                <a:gd name="T6" fmla="*/ 362 w 371"/>
                <a:gd name="T7" fmla="*/ 79 h 603"/>
                <a:gd name="T8" fmla="*/ 331 w 371"/>
                <a:gd name="T9" fmla="*/ 106 h 603"/>
                <a:gd name="T10" fmla="*/ 279 w 371"/>
                <a:gd name="T11" fmla="*/ 133 h 603"/>
                <a:gd name="T12" fmla="*/ 230 w 371"/>
                <a:gd name="T13" fmla="*/ 159 h 603"/>
                <a:gd name="T14" fmla="*/ 195 w 371"/>
                <a:gd name="T15" fmla="*/ 176 h 603"/>
                <a:gd name="T16" fmla="*/ 182 w 371"/>
                <a:gd name="T17" fmla="*/ 182 h 603"/>
                <a:gd name="T18" fmla="*/ 184 w 371"/>
                <a:gd name="T19" fmla="*/ 201 h 603"/>
                <a:gd name="T20" fmla="*/ 190 w 371"/>
                <a:gd name="T21" fmla="*/ 257 h 603"/>
                <a:gd name="T22" fmla="*/ 198 w 371"/>
                <a:gd name="T23" fmla="*/ 344 h 603"/>
                <a:gd name="T24" fmla="*/ 211 w 371"/>
                <a:gd name="T25" fmla="*/ 460 h 603"/>
                <a:gd name="T26" fmla="*/ 227 w 371"/>
                <a:gd name="T27" fmla="*/ 603 h 603"/>
                <a:gd name="T28" fmla="*/ 211 w 371"/>
                <a:gd name="T29" fmla="*/ 603 h 603"/>
                <a:gd name="T30" fmla="*/ 173 w 371"/>
                <a:gd name="T31" fmla="*/ 595 h 603"/>
                <a:gd name="T32" fmla="*/ 120 w 371"/>
                <a:gd name="T33" fmla="*/ 576 h 603"/>
                <a:gd name="T34" fmla="*/ 66 w 371"/>
                <a:gd name="T35" fmla="*/ 535 h 603"/>
                <a:gd name="T36" fmla="*/ 17 w 371"/>
                <a:gd name="T37" fmla="*/ 468 h 603"/>
                <a:gd name="T38" fmla="*/ 0 w 371"/>
                <a:gd name="T39" fmla="*/ 403 h 603"/>
                <a:gd name="T40" fmla="*/ 4 w 371"/>
                <a:gd name="T41" fmla="*/ 332 h 603"/>
                <a:gd name="T42" fmla="*/ 22 w 371"/>
                <a:gd name="T43" fmla="*/ 257 h 603"/>
                <a:gd name="T44" fmla="*/ 49 w 371"/>
                <a:gd name="T45" fmla="*/ 189 h 603"/>
                <a:gd name="T46" fmla="*/ 79 w 371"/>
                <a:gd name="T47" fmla="*/ 130 h 603"/>
                <a:gd name="T48" fmla="*/ 104 w 371"/>
                <a:gd name="T49" fmla="*/ 90 h 603"/>
                <a:gd name="T50" fmla="*/ 120 w 371"/>
                <a:gd name="T51" fmla="*/ 73 h 603"/>
                <a:gd name="T52" fmla="*/ 146 w 371"/>
                <a:gd name="T53" fmla="*/ 66 h 603"/>
                <a:gd name="T54" fmla="*/ 192 w 371"/>
                <a:gd name="T55" fmla="*/ 52 h 603"/>
                <a:gd name="T56" fmla="*/ 247 w 371"/>
                <a:gd name="T57" fmla="*/ 35 h 603"/>
                <a:gd name="T58" fmla="*/ 301 w 371"/>
                <a:gd name="T59" fmla="*/ 17 h 603"/>
                <a:gd name="T60" fmla="*/ 341 w 371"/>
                <a:gd name="T61" fmla="*/ 5 h 603"/>
                <a:gd name="T62" fmla="*/ 357 w 371"/>
                <a:gd name="T63" fmla="*/ 0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71" h="603">
                  <a:moveTo>
                    <a:pt x="357" y="0"/>
                  </a:moveTo>
                  <a:lnTo>
                    <a:pt x="358" y="3"/>
                  </a:lnTo>
                  <a:lnTo>
                    <a:pt x="362" y="9"/>
                  </a:lnTo>
                  <a:lnTo>
                    <a:pt x="366" y="20"/>
                  </a:lnTo>
                  <a:lnTo>
                    <a:pt x="370" y="33"/>
                  </a:lnTo>
                  <a:lnTo>
                    <a:pt x="371" y="47"/>
                  </a:lnTo>
                  <a:lnTo>
                    <a:pt x="368" y="63"/>
                  </a:lnTo>
                  <a:lnTo>
                    <a:pt x="362" y="79"/>
                  </a:lnTo>
                  <a:lnTo>
                    <a:pt x="350" y="93"/>
                  </a:lnTo>
                  <a:lnTo>
                    <a:pt x="331" y="106"/>
                  </a:lnTo>
                  <a:lnTo>
                    <a:pt x="304" y="120"/>
                  </a:lnTo>
                  <a:lnTo>
                    <a:pt x="279" y="133"/>
                  </a:lnTo>
                  <a:lnTo>
                    <a:pt x="254" y="146"/>
                  </a:lnTo>
                  <a:lnTo>
                    <a:pt x="230" y="159"/>
                  </a:lnTo>
                  <a:lnTo>
                    <a:pt x="211" y="168"/>
                  </a:lnTo>
                  <a:lnTo>
                    <a:pt x="195" y="176"/>
                  </a:lnTo>
                  <a:lnTo>
                    <a:pt x="185" y="181"/>
                  </a:lnTo>
                  <a:lnTo>
                    <a:pt x="182" y="182"/>
                  </a:lnTo>
                  <a:lnTo>
                    <a:pt x="182" y="187"/>
                  </a:lnTo>
                  <a:lnTo>
                    <a:pt x="184" y="201"/>
                  </a:lnTo>
                  <a:lnTo>
                    <a:pt x="185" y="225"/>
                  </a:lnTo>
                  <a:lnTo>
                    <a:pt x="190" y="257"/>
                  </a:lnTo>
                  <a:lnTo>
                    <a:pt x="193" y="297"/>
                  </a:lnTo>
                  <a:lnTo>
                    <a:pt x="198" y="344"/>
                  </a:lnTo>
                  <a:lnTo>
                    <a:pt x="204" y="398"/>
                  </a:lnTo>
                  <a:lnTo>
                    <a:pt x="211" y="460"/>
                  </a:lnTo>
                  <a:lnTo>
                    <a:pt x="219" y="528"/>
                  </a:lnTo>
                  <a:lnTo>
                    <a:pt x="227" y="603"/>
                  </a:lnTo>
                  <a:lnTo>
                    <a:pt x="222" y="603"/>
                  </a:lnTo>
                  <a:lnTo>
                    <a:pt x="211" y="603"/>
                  </a:lnTo>
                  <a:lnTo>
                    <a:pt x="195" y="600"/>
                  </a:lnTo>
                  <a:lnTo>
                    <a:pt x="173" y="595"/>
                  </a:lnTo>
                  <a:lnTo>
                    <a:pt x="147" y="587"/>
                  </a:lnTo>
                  <a:lnTo>
                    <a:pt x="120" y="576"/>
                  </a:lnTo>
                  <a:lnTo>
                    <a:pt x="93" y="558"/>
                  </a:lnTo>
                  <a:lnTo>
                    <a:pt x="66" y="535"/>
                  </a:lnTo>
                  <a:lnTo>
                    <a:pt x="41" y="506"/>
                  </a:lnTo>
                  <a:lnTo>
                    <a:pt x="17" y="468"/>
                  </a:lnTo>
                  <a:lnTo>
                    <a:pt x="6" y="438"/>
                  </a:lnTo>
                  <a:lnTo>
                    <a:pt x="0" y="403"/>
                  </a:lnTo>
                  <a:lnTo>
                    <a:pt x="0" y="368"/>
                  </a:lnTo>
                  <a:lnTo>
                    <a:pt x="4" y="332"/>
                  </a:lnTo>
                  <a:lnTo>
                    <a:pt x="12" y="293"/>
                  </a:lnTo>
                  <a:lnTo>
                    <a:pt x="22" y="257"/>
                  </a:lnTo>
                  <a:lnTo>
                    <a:pt x="35" y="222"/>
                  </a:lnTo>
                  <a:lnTo>
                    <a:pt x="49" y="189"/>
                  </a:lnTo>
                  <a:lnTo>
                    <a:pt x="63" y="157"/>
                  </a:lnTo>
                  <a:lnTo>
                    <a:pt x="79" y="130"/>
                  </a:lnTo>
                  <a:lnTo>
                    <a:pt x="92" y="108"/>
                  </a:lnTo>
                  <a:lnTo>
                    <a:pt x="104" y="90"/>
                  </a:lnTo>
                  <a:lnTo>
                    <a:pt x="114" y="78"/>
                  </a:lnTo>
                  <a:lnTo>
                    <a:pt x="120" y="73"/>
                  </a:lnTo>
                  <a:lnTo>
                    <a:pt x="130" y="71"/>
                  </a:lnTo>
                  <a:lnTo>
                    <a:pt x="146" y="66"/>
                  </a:lnTo>
                  <a:lnTo>
                    <a:pt x="166" y="60"/>
                  </a:lnTo>
                  <a:lnTo>
                    <a:pt x="192" y="52"/>
                  </a:lnTo>
                  <a:lnTo>
                    <a:pt x="219" y="43"/>
                  </a:lnTo>
                  <a:lnTo>
                    <a:pt x="247" y="35"/>
                  </a:lnTo>
                  <a:lnTo>
                    <a:pt x="274" y="27"/>
                  </a:lnTo>
                  <a:lnTo>
                    <a:pt x="301" y="17"/>
                  </a:lnTo>
                  <a:lnTo>
                    <a:pt x="323" y="11"/>
                  </a:lnTo>
                  <a:lnTo>
                    <a:pt x="341" y="5"/>
                  </a:lnTo>
                  <a:lnTo>
                    <a:pt x="354" y="1"/>
                  </a:lnTo>
                  <a:lnTo>
                    <a:pt x="357" y="0"/>
                  </a:lnTo>
                  <a:close/>
                </a:path>
              </a:pathLst>
            </a:custGeom>
            <a:solidFill>
              <a:srgbClr val="FFC5AC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4" name="Freeform 1004"/>
            <p:cNvSpPr/>
            <p:nvPr/>
          </p:nvSpPr>
          <p:spPr bwMode="auto">
            <a:xfrm rot="20960085">
              <a:off x="993907" y="5248223"/>
              <a:ext cx="67400" cy="32764"/>
            </a:xfrm>
            <a:custGeom>
              <a:avLst/>
              <a:gdLst>
                <a:gd name="T0" fmla="*/ 65 w 72"/>
                <a:gd name="T1" fmla="*/ 0 h 35"/>
                <a:gd name="T2" fmla="*/ 68 w 72"/>
                <a:gd name="T3" fmla="*/ 5 h 35"/>
                <a:gd name="T4" fmla="*/ 70 w 72"/>
                <a:gd name="T5" fmla="*/ 10 h 35"/>
                <a:gd name="T6" fmla="*/ 72 w 72"/>
                <a:gd name="T7" fmla="*/ 14 h 35"/>
                <a:gd name="T8" fmla="*/ 72 w 72"/>
                <a:gd name="T9" fmla="*/ 17 h 35"/>
                <a:gd name="T10" fmla="*/ 72 w 72"/>
                <a:gd name="T11" fmla="*/ 21 h 35"/>
                <a:gd name="T12" fmla="*/ 72 w 72"/>
                <a:gd name="T13" fmla="*/ 22 h 35"/>
                <a:gd name="T14" fmla="*/ 21 w 72"/>
                <a:gd name="T15" fmla="*/ 35 h 35"/>
                <a:gd name="T16" fmla="*/ 16 w 72"/>
                <a:gd name="T17" fmla="*/ 33 h 35"/>
                <a:gd name="T18" fmla="*/ 11 w 72"/>
                <a:gd name="T19" fmla="*/ 32 h 35"/>
                <a:gd name="T20" fmla="*/ 7 w 72"/>
                <a:gd name="T21" fmla="*/ 30 h 35"/>
                <a:gd name="T22" fmla="*/ 3 w 72"/>
                <a:gd name="T23" fmla="*/ 27 h 35"/>
                <a:gd name="T24" fmla="*/ 2 w 72"/>
                <a:gd name="T25" fmla="*/ 25 h 35"/>
                <a:gd name="T26" fmla="*/ 0 w 72"/>
                <a:gd name="T27" fmla="*/ 22 h 35"/>
                <a:gd name="T28" fmla="*/ 0 w 72"/>
                <a:gd name="T29" fmla="*/ 21 h 35"/>
                <a:gd name="T30" fmla="*/ 0 w 72"/>
                <a:gd name="T31" fmla="*/ 21 h 35"/>
                <a:gd name="T32" fmla="*/ 65 w 72"/>
                <a:gd name="T3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" h="35">
                  <a:moveTo>
                    <a:pt x="65" y="0"/>
                  </a:moveTo>
                  <a:lnTo>
                    <a:pt x="68" y="5"/>
                  </a:lnTo>
                  <a:lnTo>
                    <a:pt x="70" y="10"/>
                  </a:lnTo>
                  <a:lnTo>
                    <a:pt x="72" y="14"/>
                  </a:lnTo>
                  <a:lnTo>
                    <a:pt x="72" y="17"/>
                  </a:lnTo>
                  <a:lnTo>
                    <a:pt x="72" y="21"/>
                  </a:lnTo>
                  <a:lnTo>
                    <a:pt x="72" y="22"/>
                  </a:lnTo>
                  <a:lnTo>
                    <a:pt x="21" y="35"/>
                  </a:lnTo>
                  <a:lnTo>
                    <a:pt x="16" y="33"/>
                  </a:lnTo>
                  <a:lnTo>
                    <a:pt x="11" y="32"/>
                  </a:lnTo>
                  <a:lnTo>
                    <a:pt x="7" y="30"/>
                  </a:lnTo>
                  <a:lnTo>
                    <a:pt x="3" y="27"/>
                  </a:lnTo>
                  <a:lnTo>
                    <a:pt x="2" y="25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D8CC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48" name="group 48"/>
          <p:cNvGrpSpPr/>
          <p:nvPr/>
        </p:nvGrpSpPr>
        <p:grpSpPr>
          <a:xfrm rot="21600000">
            <a:off x="0" y="0"/>
            <a:ext cx="12192000" cy="681228"/>
            <a:chOff x="0" y="0"/>
            <a:chExt cx="12192000" cy="681228"/>
          </a:xfrm>
        </p:grpSpPr>
        <p:sp>
          <p:nvSpPr>
            <p:cNvPr id="690" name="rect 690"/>
            <p:cNvSpPr/>
            <p:nvPr/>
          </p:nvSpPr>
          <p:spPr>
            <a:xfrm>
              <a:off x="0" y="0"/>
              <a:ext cx="12192000" cy="681228"/>
            </a:xfrm>
            <a:prstGeom prst="rect">
              <a:avLst/>
            </a:prstGeom>
            <a:solidFill>
              <a:srgbClr val="00B0F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p>
              <a:pPr algn="ctr"/>
              <a:endParaRPr lang="zh-CN" altLang="en-US"/>
            </a:p>
          </p:txBody>
        </p:sp>
        <p:sp>
          <p:nvSpPr>
            <p:cNvPr id="692" name="rect 692"/>
            <p:cNvSpPr/>
            <p:nvPr/>
          </p:nvSpPr>
          <p:spPr>
            <a:xfrm>
              <a:off x="2025014" y="129540"/>
              <a:ext cx="7731125" cy="448055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p>
              <a:pPr algn="ctr"/>
              <a:endParaRPr lang="zh-CN" altLang="en-US"/>
            </a:p>
          </p:txBody>
        </p:sp>
        <p:sp>
          <p:nvSpPr>
            <p:cNvPr id="694" name="textbox 694"/>
            <p:cNvSpPr/>
            <p:nvPr/>
          </p:nvSpPr>
          <p:spPr>
            <a:xfrm>
              <a:off x="5397550" y="147459"/>
              <a:ext cx="1230630" cy="32956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p>
              <a:pPr algn="l" rtl="0" eaLnBrk="0">
                <a:lnSpc>
                  <a:spcPct val="76000"/>
                </a:lnSpc>
              </a:pPr>
              <a:endParaRPr sz="1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2700" algn="l" rtl="0" eaLnBrk="0">
                <a:lnSpc>
                  <a:spcPct val="87000"/>
                </a:lnSpc>
              </a:pPr>
              <a:r>
                <a:rPr lang="zh-CN" altLang="en-US" sz="2300" kern="0" spc="6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提问时间</a:t>
              </a:r>
              <a:endParaRPr lang="zh-CN" altLang="en-US" sz="2300" kern="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96" name="path 696"/>
            <p:cNvSpPr/>
            <p:nvPr/>
          </p:nvSpPr>
          <p:spPr>
            <a:xfrm>
              <a:off x="240791" y="155447"/>
              <a:ext cx="321564" cy="323088"/>
            </a:xfrm>
            <a:custGeom>
              <a:avLst/>
              <a:gdLst/>
              <a:ahLst/>
              <a:cxnLst/>
              <a:rect l="0" t="0" r="0" b="0"/>
              <a:pathLst>
                <a:path w="506" h="508">
                  <a:moveTo>
                    <a:pt x="506" y="0"/>
                  </a:moveTo>
                  <a:lnTo>
                    <a:pt x="350" y="0"/>
                  </a:lnTo>
                  <a:lnTo>
                    <a:pt x="0" y="254"/>
                  </a:lnTo>
                  <a:lnTo>
                    <a:pt x="350" y="508"/>
                  </a:lnTo>
                  <a:lnTo>
                    <a:pt x="506" y="508"/>
                  </a:lnTo>
                  <a:lnTo>
                    <a:pt x="156" y="254"/>
                  </a:lnTo>
                  <a:lnTo>
                    <a:pt x="506" y="0"/>
                  </a:lnTo>
                </a:path>
              </a:pathLst>
            </a:cu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p>
              <a:pPr algn="ctr"/>
              <a:endParaRPr lang="zh-CN" altLang="en-US"/>
            </a:p>
          </p:txBody>
        </p:sp>
      </p:grpSp>
      <p:pic>
        <p:nvPicPr>
          <p:cNvPr id="57" name="图片 56" descr="创焱智科全logo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21290" y="59690"/>
            <a:ext cx="1744980" cy="63119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textbox 738"/>
          <p:cNvSpPr/>
          <p:nvPr/>
        </p:nvSpPr>
        <p:spPr>
          <a:xfrm>
            <a:off x="1598295" y="753745"/>
            <a:ext cx="8427720" cy="22415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7000"/>
              </a:lnSpc>
            </a:pP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473200" algn="l" rtl="0" eaLnBrk="0">
              <a:lnSpc>
                <a:spcPts val="15240"/>
              </a:lnSpc>
              <a:spcBef>
                <a:spcPts val="0"/>
              </a:spcBef>
              <a:tabLst>
                <a:tab pos="1483360" algn="l"/>
              </a:tabLst>
            </a:pPr>
            <a:r>
              <a:rPr lang="en-US" sz="17600" b="1" kern="0" spc="-540" baseline="10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TH</a:t>
            </a:r>
            <a:r>
              <a:rPr sz="17600" b="1" kern="0" spc="-540" baseline="10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ANKS!</a:t>
            </a:r>
            <a:endParaRPr sz="17600" baseline="1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5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5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106000"/>
              </a:lnSpc>
            </a:pPr>
            <a:endParaRPr lang="en-US" sz="2000" b="1" kern="0" spc="-9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756" name="picture 7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762000" y="193040"/>
            <a:ext cx="356235" cy="356234"/>
          </a:xfrm>
          <a:prstGeom prst="rect">
            <a:avLst/>
          </a:prstGeom>
        </p:spPr>
      </p:pic>
      <p:pic>
        <p:nvPicPr>
          <p:cNvPr id="758" name="picture 7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242060" y="193040"/>
            <a:ext cx="356235" cy="356234"/>
          </a:xfrm>
          <a:prstGeom prst="rect">
            <a:avLst/>
          </a:prstGeom>
        </p:spPr>
      </p:pic>
      <p:pic>
        <p:nvPicPr>
          <p:cNvPr id="760" name="picture 7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722120" y="193040"/>
            <a:ext cx="356235" cy="356234"/>
          </a:xfrm>
          <a:prstGeom prst="rect">
            <a:avLst/>
          </a:prstGeom>
        </p:spPr>
      </p:pic>
      <p:pic>
        <p:nvPicPr>
          <p:cNvPr id="762" name="picture 76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81940" y="193040"/>
            <a:ext cx="356234" cy="356234"/>
          </a:xfrm>
          <a:prstGeom prst="rect">
            <a:avLst/>
          </a:prstGeom>
        </p:spPr>
      </p:pic>
      <p:sp>
        <p:nvSpPr>
          <p:cNvPr id="764" name="rect 764"/>
          <p:cNvSpPr/>
          <p:nvPr/>
        </p:nvSpPr>
        <p:spPr>
          <a:xfrm>
            <a:off x="291464" y="6046470"/>
            <a:ext cx="607491" cy="57150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766" name="rect 766"/>
          <p:cNvSpPr/>
          <p:nvPr/>
        </p:nvSpPr>
        <p:spPr>
          <a:xfrm>
            <a:off x="291464" y="6280150"/>
            <a:ext cx="607491" cy="57150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768" name="rect 768"/>
          <p:cNvSpPr/>
          <p:nvPr/>
        </p:nvSpPr>
        <p:spPr>
          <a:xfrm>
            <a:off x="291464" y="6513830"/>
            <a:ext cx="607491" cy="57150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18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2337816" y="2759434"/>
            <a:ext cx="6979452" cy="4098565"/>
          </a:xfrm>
          <a:prstGeom prst="rect">
            <a:avLst/>
          </a:prstGeom>
        </p:spPr>
      </p:pic>
      <p:pic>
        <p:nvPicPr>
          <p:cNvPr id="57" name="图片 56" descr="创焱智科全log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21290" y="59690"/>
            <a:ext cx="1744980" cy="631190"/>
          </a:xfrm>
          <a:prstGeom prst="rect">
            <a:avLst/>
          </a:prstGeom>
        </p:spPr>
      </p:pic>
      <p:grpSp>
        <p:nvGrpSpPr>
          <p:cNvPr id="40" name="group 4"/>
          <p:cNvGrpSpPr/>
          <p:nvPr/>
        </p:nvGrpSpPr>
        <p:grpSpPr>
          <a:xfrm rot="21600000">
            <a:off x="9145270" y="5339883"/>
            <a:ext cx="2783205" cy="1173947"/>
            <a:chOff x="-729367" y="-242670"/>
            <a:chExt cx="3096647" cy="1091565"/>
          </a:xfrm>
        </p:grpSpPr>
        <p:sp>
          <p:nvSpPr>
            <p:cNvPr id="41" name="path 8"/>
            <p:cNvSpPr/>
            <p:nvPr/>
          </p:nvSpPr>
          <p:spPr>
            <a:xfrm>
              <a:off x="-600075" y="-242670"/>
              <a:ext cx="2967355" cy="1091565"/>
            </a:xfrm>
            <a:custGeom>
              <a:avLst/>
              <a:gdLst/>
              <a:ahLst/>
              <a:cxnLst/>
              <a:rect l="0" t="0" r="0" b="0"/>
              <a:pathLst>
                <a:path w="3727" h="1718">
                  <a:moveTo>
                    <a:pt x="0" y="1315"/>
                  </a:moveTo>
                  <a:cubicBezTo>
                    <a:pt x="0" y="1093"/>
                    <a:pt x="180" y="912"/>
                    <a:pt x="401" y="912"/>
                  </a:cubicBezTo>
                  <a:lnTo>
                    <a:pt x="3324" y="912"/>
                  </a:lnTo>
                  <a:cubicBezTo>
                    <a:pt x="3547" y="912"/>
                    <a:pt x="3727" y="1093"/>
                    <a:pt x="3727" y="1315"/>
                  </a:cubicBezTo>
                  <a:cubicBezTo>
                    <a:pt x="3727" y="1537"/>
                    <a:pt x="3547" y="1717"/>
                    <a:pt x="3324" y="1718"/>
                  </a:cubicBezTo>
                  <a:lnTo>
                    <a:pt x="401" y="1718"/>
                  </a:lnTo>
                  <a:cubicBezTo>
                    <a:pt x="180" y="1717"/>
                    <a:pt x="0" y="1537"/>
                    <a:pt x="0" y="1315"/>
                  </a:cubicBezTo>
                </a:path>
                <a:path w="3727" h="1718">
                  <a:moveTo>
                    <a:pt x="0" y="403"/>
                  </a:moveTo>
                  <a:cubicBezTo>
                    <a:pt x="0" y="180"/>
                    <a:pt x="180" y="0"/>
                    <a:pt x="401" y="0"/>
                  </a:cubicBezTo>
                  <a:lnTo>
                    <a:pt x="3324" y="0"/>
                  </a:lnTo>
                  <a:cubicBezTo>
                    <a:pt x="3547" y="0"/>
                    <a:pt x="3727" y="180"/>
                    <a:pt x="3727" y="402"/>
                  </a:cubicBezTo>
                  <a:cubicBezTo>
                    <a:pt x="3727" y="624"/>
                    <a:pt x="3547" y="804"/>
                    <a:pt x="3324" y="804"/>
                  </a:cubicBezTo>
                  <a:lnTo>
                    <a:pt x="401" y="804"/>
                  </a:lnTo>
                  <a:cubicBezTo>
                    <a:pt x="180" y="804"/>
                    <a:pt x="0" y="624"/>
                    <a:pt x="0" y="403"/>
                  </a:cubicBezTo>
                </a:path>
              </a:pathLst>
            </a:custGeom>
            <a:solidFill>
              <a:srgbClr val="00B0F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p>
              <a:pPr algn="ctr"/>
              <a:endParaRPr lang="zh-CN" altLang="en-US"/>
            </a:p>
          </p:txBody>
        </p:sp>
        <p:sp>
          <p:nvSpPr>
            <p:cNvPr id="42" name="textbox 10"/>
            <p:cNvSpPr/>
            <p:nvPr/>
          </p:nvSpPr>
          <p:spPr>
            <a:xfrm>
              <a:off x="-729367" y="-115292"/>
              <a:ext cx="3096647" cy="964186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p>
              <a:pPr algn="l" rtl="0" eaLnBrk="0">
                <a:lnSpc>
                  <a:spcPct val="115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9000"/>
                </a:lnSpc>
              </a:pPr>
              <a:r>
                <a:rPr lang="en-US" sz="2000" b="1" kern="0" spc="-5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   </a:t>
              </a:r>
              <a:r>
                <a:rPr sz="2000" b="1" kern="0" spc="-5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报告</a:t>
              </a:r>
              <a:r>
                <a:rPr lang="zh-CN" sz="2000" b="1" kern="0" spc="-5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单位</a:t>
              </a:r>
              <a:r>
                <a:rPr sz="2000" b="1" kern="0" spc="-5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：</a:t>
              </a:r>
              <a:r>
                <a:rPr lang="zh-CN" sz="2000" b="1" kern="0" spc="-5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创焱智科</a:t>
              </a:r>
              <a:endParaRPr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 rtl="0" eaLnBrk="0">
                <a:lnSpc>
                  <a:spcPct val="114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14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00000"/>
                </a:lnSpc>
              </a:pPr>
              <a:endParaRPr sz="5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221615" algn="l" rtl="0" eaLnBrk="0">
                <a:lnSpc>
                  <a:spcPts val="2660"/>
                </a:lnSpc>
                <a:spcBef>
                  <a:spcPts val="5"/>
                </a:spcBef>
              </a:pPr>
              <a:r>
                <a:rPr lang="en-US" sz="2000" b="1" kern="0" spc="-9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</a:t>
              </a:r>
              <a:r>
                <a:rPr sz="2000" b="1" kern="0" spc="-9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时间：</a:t>
              </a:r>
              <a:r>
                <a:rPr sz="2000" b="1" kern="0" spc="-37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2000" b="1" kern="0" spc="-9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2025.0</a:t>
              </a:r>
              <a:r>
                <a:rPr lang="en-US" sz="2000" b="1" kern="0" spc="-9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9</a:t>
              </a:r>
              <a:r>
                <a:rPr sz="2000" b="1" kern="0" spc="-9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.</a:t>
              </a:r>
              <a:r>
                <a:rPr lang="en-US" sz="2000" b="1" kern="0" spc="-9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24</a:t>
              </a:r>
              <a:endParaRPr lang="en-US" sz="2000" b="1" kern="0" spc="-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1891664" y="1141476"/>
            <a:ext cx="8798559" cy="5111813"/>
          </a:xfrm>
          <a:prstGeom prst="rect">
            <a:avLst/>
          </a:prstGeom>
        </p:spPr>
      </p:pic>
      <p:sp>
        <p:nvSpPr>
          <p:cNvPr id="84" name="textbox 84"/>
          <p:cNvSpPr/>
          <p:nvPr/>
        </p:nvSpPr>
        <p:spPr>
          <a:xfrm>
            <a:off x="4823002" y="185686"/>
            <a:ext cx="2954020" cy="113728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ts val="8750"/>
              </a:lnSpc>
            </a:pPr>
            <a:r>
              <a:rPr sz="6300" b="1" kern="0" spc="-3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PART01</a:t>
            </a:r>
            <a:endParaRPr sz="6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0" name="textbox 90"/>
          <p:cNvSpPr/>
          <p:nvPr/>
        </p:nvSpPr>
        <p:spPr>
          <a:xfrm>
            <a:off x="4892242" y="5056504"/>
            <a:ext cx="2735579" cy="72898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7000"/>
              </a:lnSpc>
            </a:pPr>
            <a:r>
              <a:rPr sz="5300" b="1" kern="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公司简介</a:t>
            </a:r>
            <a:endParaRPr sz="5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92" name="picture 9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762000" y="193040"/>
            <a:ext cx="356235" cy="356234"/>
          </a:xfrm>
          <a:prstGeom prst="rect">
            <a:avLst/>
          </a:prstGeom>
        </p:spPr>
      </p:pic>
      <p:pic>
        <p:nvPicPr>
          <p:cNvPr id="94" name="picture 9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242060" y="193040"/>
            <a:ext cx="356235" cy="356234"/>
          </a:xfrm>
          <a:prstGeom prst="rect">
            <a:avLst/>
          </a:prstGeom>
        </p:spPr>
      </p:pic>
      <p:pic>
        <p:nvPicPr>
          <p:cNvPr id="96" name="picture 9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722120" y="193040"/>
            <a:ext cx="356235" cy="356234"/>
          </a:xfrm>
          <a:prstGeom prst="rect">
            <a:avLst/>
          </a:prstGeom>
        </p:spPr>
      </p:pic>
      <p:pic>
        <p:nvPicPr>
          <p:cNvPr id="98" name="picture 9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281940" y="193040"/>
            <a:ext cx="356234" cy="356234"/>
          </a:xfrm>
          <a:prstGeom prst="rect">
            <a:avLst/>
          </a:prstGeom>
        </p:spPr>
      </p:pic>
      <p:sp>
        <p:nvSpPr>
          <p:cNvPr id="100" name="rect 100"/>
          <p:cNvSpPr/>
          <p:nvPr/>
        </p:nvSpPr>
        <p:spPr>
          <a:xfrm>
            <a:off x="291464" y="6046470"/>
            <a:ext cx="607491" cy="57150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02" name="rect 102"/>
          <p:cNvSpPr/>
          <p:nvPr/>
        </p:nvSpPr>
        <p:spPr>
          <a:xfrm>
            <a:off x="291464" y="6280150"/>
            <a:ext cx="607491" cy="57150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04" name="rect 104"/>
          <p:cNvSpPr/>
          <p:nvPr/>
        </p:nvSpPr>
        <p:spPr>
          <a:xfrm>
            <a:off x="291464" y="6513830"/>
            <a:ext cx="607491" cy="57150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9" name="图片 8" descr="创焱智科全log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21290" y="59690"/>
            <a:ext cx="1744980" cy="6311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rot="21600000">
            <a:off x="3173095" y="3013075"/>
            <a:ext cx="4047616" cy="2765932"/>
            <a:chOff x="0" y="0"/>
            <a:chExt cx="4047616" cy="2765932"/>
          </a:xfrm>
        </p:grpSpPr>
        <p:sp>
          <p:nvSpPr>
            <p:cNvPr id="106" name="rect 106"/>
            <p:cNvSpPr/>
            <p:nvPr/>
          </p:nvSpPr>
          <p:spPr>
            <a:xfrm>
              <a:off x="123316" y="173608"/>
              <a:ext cx="3924300" cy="2592324"/>
            </a:xfrm>
            <a:prstGeom prst="rect">
              <a:avLst/>
            </a:prstGeom>
            <a:solidFill>
              <a:srgbClr val="00B0F0">
                <a:alpha val="98823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pic>
          <p:nvPicPr>
            <p:cNvPr id="108" name="picture 10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21600000">
              <a:off x="0" y="0"/>
              <a:ext cx="3865245" cy="2610484"/>
            </a:xfrm>
            <a:prstGeom prst="rect">
              <a:avLst/>
            </a:prstGeom>
          </p:spPr>
        </p:pic>
        <p:sp>
          <p:nvSpPr>
            <p:cNvPr id="110" name="textbox 110"/>
            <p:cNvSpPr/>
            <p:nvPr/>
          </p:nvSpPr>
          <p:spPr>
            <a:xfrm>
              <a:off x="140335" y="230505"/>
              <a:ext cx="3503295" cy="149796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91000"/>
                </a:lnSpc>
              </a:pPr>
              <a:endParaRPr sz="1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26035" algn="l" rtl="0" eaLnBrk="0">
                <a:lnSpc>
                  <a:spcPct val="88000"/>
                </a:lnSpc>
              </a:pPr>
              <a:r>
                <a:rPr sz="2000" kern="0" spc="-4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业务范围</a:t>
              </a:r>
              <a:endParaRPr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 rtl="0" eaLnBrk="0">
                <a:lnSpc>
                  <a:spcPct val="152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2700" algn="l" rtl="0" eaLnBrk="0">
                <a:lnSpc>
                  <a:spcPct val="128000"/>
                </a:lnSpc>
                <a:spcBef>
                  <a:spcPts val="455"/>
                </a:spcBef>
              </a:pPr>
              <a:r>
                <a:rPr sz="1500" kern="0" spc="6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数据采集、</a:t>
              </a:r>
              <a:r>
                <a:rPr sz="1500" kern="0" spc="-33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500" kern="0" spc="6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数据</a:t>
              </a:r>
              <a:r>
                <a:rPr sz="1500" kern="0" spc="6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标注</a:t>
              </a:r>
              <a:r>
                <a:rPr sz="1500" kern="0" spc="-20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500" kern="0" spc="6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，</a:t>
              </a:r>
              <a:r>
                <a:rPr sz="1500" kern="0" spc="-35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500" kern="0" spc="6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构建数据集</a:t>
              </a:r>
              <a:r>
                <a:rPr sz="1500" kern="0" spc="-19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500" kern="0" spc="6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，</a:t>
              </a:r>
              <a:r>
                <a:rPr sz="1500" kern="0" spc="-34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500" kern="0" spc="6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打造垂</a:t>
              </a:r>
              <a:r>
                <a:rPr sz="1500" kern="0" spc="7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类解决方案。</a:t>
              </a:r>
              <a:endParaRPr sz="15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 rot="21600000">
            <a:off x="7604759" y="3039745"/>
            <a:ext cx="4046855" cy="2765425"/>
            <a:chOff x="0" y="0"/>
            <a:chExt cx="4046855" cy="2765425"/>
          </a:xfrm>
        </p:grpSpPr>
        <p:sp>
          <p:nvSpPr>
            <p:cNvPr id="112" name="rect 112"/>
            <p:cNvSpPr/>
            <p:nvPr/>
          </p:nvSpPr>
          <p:spPr>
            <a:xfrm>
              <a:off x="123444" y="173989"/>
              <a:ext cx="3923410" cy="2591435"/>
            </a:xfrm>
            <a:prstGeom prst="rect">
              <a:avLst/>
            </a:prstGeom>
            <a:solidFill>
              <a:srgbClr val="00B0F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pic>
          <p:nvPicPr>
            <p:cNvPr id="114" name="picture 1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0" y="0"/>
              <a:ext cx="3865244" cy="2610484"/>
            </a:xfrm>
            <a:prstGeom prst="rect">
              <a:avLst/>
            </a:prstGeom>
          </p:spPr>
        </p:pic>
        <p:sp>
          <p:nvSpPr>
            <p:cNvPr id="116" name="textbox 116"/>
            <p:cNvSpPr/>
            <p:nvPr/>
          </p:nvSpPr>
          <p:spPr>
            <a:xfrm>
              <a:off x="139833" y="235257"/>
              <a:ext cx="3545204" cy="186753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90000"/>
                </a:lnSpc>
              </a:pPr>
              <a:endParaRPr sz="1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24130" algn="l" rtl="0" eaLnBrk="0">
                <a:lnSpc>
                  <a:spcPct val="86000"/>
                </a:lnSpc>
              </a:pPr>
              <a:r>
                <a:rPr sz="2000" kern="0" spc="-3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企业愿景</a:t>
              </a:r>
              <a:endParaRPr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 rtl="0" eaLnBrk="0">
                <a:lnSpc>
                  <a:spcPct val="108000"/>
                </a:lnSpc>
              </a:pPr>
              <a:endParaRPr sz="11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2700" indent="635" algn="l" rtl="0" eaLnBrk="0">
                <a:lnSpc>
                  <a:spcPct val="131000"/>
                </a:lnSpc>
                <a:spcBef>
                  <a:spcPts val="0"/>
                </a:spcBef>
              </a:pPr>
              <a:r>
                <a:rPr sz="1400" kern="0" spc="2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创焱智科</a:t>
              </a:r>
              <a:r>
                <a:rPr sz="1400" kern="0" spc="-11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400" kern="0" spc="2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，立志领跑</a:t>
              </a:r>
              <a:r>
                <a:rPr sz="1400" kern="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AI</a:t>
              </a:r>
              <a:r>
                <a:rPr sz="1400" kern="0" spc="2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数据标注界！</a:t>
              </a:r>
              <a:r>
                <a:rPr sz="1400" kern="0" spc="-31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400" kern="0" spc="2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公司专</a:t>
              </a:r>
              <a:r>
                <a:rPr sz="1400" kern="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</a:t>
              </a:r>
              <a:r>
                <a:rPr sz="1400" kern="0" spc="-2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注于智能算法研发</a:t>
              </a:r>
              <a:r>
                <a:rPr sz="1400" kern="0" spc="-21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400" kern="0" spc="-2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，致力于为客户提供高效</a:t>
              </a:r>
              <a:r>
                <a:rPr sz="1400" kern="0" spc="-3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、</a:t>
              </a:r>
              <a:r>
                <a:rPr sz="1400" kern="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400" kern="0" spc="3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精准的数据服务。江西创焱智科</a:t>
              </a:r>
              <a:r>
                <a:rPr sz="1400" kern="0" spc="-17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400" kern="0" spc="3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，</a:t>
              </a:r>
              <a:r>
                <a:rPr sz="1400" kern="0" spc="2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作为一家</a:t>
              </a:r>
              <a:r>
                <a:rPr sz="1400" kern="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</a:t>
              </a:r>
              <a:r>
                <a:rPr sz="1400" kern="0" spc="3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新兴的高科技企业</a:t>
              </a:r>
              <a:r>
                <a:rPr sz="1400" kern="0" spc="-17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400" kern="0" spc="3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，正</a:t>
              </a:r>
              <a:r>
                <a:rPr sz="1400" kern="0" spc="2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以迅猛的发展态势</a:t>
              </a:r>
              <a:r>
                <a:rPr sz="1400" kern="0" spc="-16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400" kern="0" spc="2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，</a:t>
              </a:r>
              <a:r>
                <a:rPr sz="1400" kern="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400" kern="0" spc="-1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引领着行业的新潮流。</a:t>
              </a:r>
              <a:endParaRPr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pic>
        <p:nvPicPr>
          <p:cNvPr id="118" name="picture 1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446339" y="1726691"/>
            <a:ext cx="2514540" cy="364763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21600000">
            <a:off x="0" y="0"/>
            <a:ext cx="12192000" cy="681228"/>
            <a:chOff x="0" y="0"/>
            <a:chExt cx="12192000" cy="681228"/>
          </a:xfrm>
        </p:grpSpPr>
        <p:sp>
          <p:nvSpPr>
            <p:cNvPr id="120" name="rect 120"/>
            <p:cNvSpPr/>
            <p:nvPr/>
          </p:nvSpPr>
          <p:spPr>
            <a:xfrm>
              <a:off x="0" y="0"/>
              <a:ext cx="12192000" cy="681228"/>
            </a:xfrm>
            <a:prstGeom prst="rect">
              <a:avLst/>
            </a:prstGeom>
            <a:solidFill>
              <a:srgbClr val="00B0F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22" name="rect 122"/>
            <p:cNvSpPr/>
            <p:nvPr/>
          </p:nvSpPr>
          <p:spPr>
            <a:xfrm>
              <a:off x="2220467" y="129540"/>
              <a:ext cx="7731252" cy="448055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24" name="textbox 124"/>
            <p:cNvSpPr/>
            <p:nvPr/>
          </p:nvSpPr>
          <p:spPr>
            <a:xfrm>
              <a:off x="5399988" y="148081"/>
              <a:ext cx="1228725" cy="332104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91000"/>
                </a:lnSpc>
              </a:pPr>
              <a:endParaRPr sz="1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2700" algn="l" rtl="0" eaLnBrk="0">
                <a:lnSpc>
                  <a:spcPct val="87000"/>
                </a:lnSpc>
              </a:pPr>
              <a:r>
                <a:rPr sz="2300" kern="0" spc="6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公司概况</a:t>
              </a:r>
              <a:endParaRPr sz="2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6" name="path 126"/>
            <p:cNvSpPr/>
            <p:nvPr/>
          </p:nvSpPr>
          <p:spPr>
            <a:xfrm>
              <a:off x="240791" y="155447"/>
              <a:ext cx="321564" cy="323088"/>
            </a:xfrm>
            <a:custGeom>
              <a:avLst/>
              <a:gdLst/>
              <a:ahLst/>
              <a:cxnLst/>
              <a:rect l="0" t="0" r="0" b="0"/>
              <a:pathLst>
                <a:path w="506" h="508">
                  <a:moveTo>
                    <a:pt x="506" y="0"/>
                  </a:moveTo>
                  <a:lnTo>
                    <a:pt x="350" y="0"/>
                  </a:lnTo>
                  <a:lnTo>
                    <a:pt x="0" y="254"/>
                  </a:lnTo>
                  <a:lnTo>
                    <a:pt x="350" y="508"/>
                  </a:lnTo>
                  <a:lnTo>
                    <a:pt x="506" y="508"/>
                  </a:lnTo>
                  <a:lnTo>
                    <a:pt x="156" y="254"/>
                  </a:lnTo>
                  <a:lnTo>
                    <a:pt x="506" y="0"/>
                  </a:lnTo>
                </a:path>
              </a:pathLst>
            </a:cu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134" name="textbox 134"/>
          <p:cNvSpPr/>
          <p:nvPr/>
        </p:nvSpPr>
        <p:spPr>
          <a:xfrm>
            <a:off x="3223173" y="1804012"/>
            <a:ext cx="8382634" cy="58864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26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125000"/>
              </a:lnSpc>
            </a:pPr>
            <a:r>
              <a:rPr sz="1500" kern="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江西创焱智科数据有限公司是冲上云霄</a:t>
            </a:r>
            <a:r>
              <a:rPr sz="1500" kern="0" spc="-3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kern="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（北京）</a:t>
            </a:r>
            <a:r>
              <a:rPr sz="1500" kern="0" spc="-2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kern="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企业管理有限公司的子公司，</a:t>
            </a:r>
            <a:r>
              <a:rPr sz="1500" kern="0" spc="-2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kern="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于2025年4月在</a:t>
            </a:r>
            <a:r>
              <a:rPr sz="15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江西省新余市成立。</a:t>
            </a:r>
            <a:endParaRPr sz="15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6" name="textbox 136"/>
          <p:cNvSpPr/>
          <p:nvPr/>
        </p:nvSpPr>
        <p:spPr>
          <a:xfrm>
            <a:off x="3120644" y="1150111"/>
            <a:ext cx="1421764" cy="39242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1000"/>
              </a:lnSpc>
            </a:pPr>
            <a:endParaRPr sz="2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97790" algn="l" rtl="0" eaLnBrk="0">
              <a:lnSpc>
                <a:spcPct val="88000"/>
              </a:lnSpc>
              <a:spcBef>
                <a:spcPts val="0"/>
              </a:spcBef>
              <a:tabLst>
                <a:tab pos="204470" algn="l"/>
              </a:tabLst>
            </a:pPr>
            <a:r>
              <a:rPr sz="2300" kern="0" spc="0" dirty="0">
                <a:solidFill>
                  <a:srgbClr val="00B0F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sz="2300" kern="0" spc="60" dirty="0">
                <a:solidFill>
                  <a:srgbClr val="00B0F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成立背景</a:t>
            </a:r>
            <a:endParaRPr sz="2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8" name="path 138"/>
          <p:cNvSpPr/>
          <p:nvPr/>
        </p:nvSpPr>
        <p:spPr>
          <a:xfrm>
            <a:off x="3133344" y="1162811"/>
            <a:ext cx="85344" cy="344423"/>
          </a:xfrm>
          <a:custGeom>
            <a:avLst/>
            <a:gdLst/>
            <a:ahLst/>
            <a:cxnLst/>
            <a:rect l="0" t="0" r="0" b="0"/>
            <a:pathLst>
              <a:path w="134" h="542">
                <a:moveTo>
                  <a:pt x="0" y="0"/>
                </a:moveTo>
                <a:lnTo>
                  <a:pt x="134" y="0"/>
                </a:lnTo>
                <a:lnTo>
                  <a:pt x="134" y="542"/>
                </a:lnTo>
                <a:lnTo>
                  <a:pt x="0" y="542"/>
                </a:lnTo>
                <a:lnTo>
                  <a:pt x="0" y="0"/>
                </a:lnTo>
                <a:close/>
              </a:path>
            </a:pathLst>
          </a:cu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2" name="图片 1" descr="创焱智科全logo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21290" y="59690"/>
            <a:ext cx="1744980" cy="63119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1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1891664" y="1141476"/>
            <a:ext cx="8798559" cy="5111813"/>
          </a:xfrm>
          <a:prstGeom prst="rect">
            <a:avLst/>
          </a:prstGeom>
        </p:spPr>
      </p:pic>
      <p:sp>
        <p:nvSpPr>
          <p:cNvPr id="142" name="textbox 142"/>
          <p:cNvSpPr/>
          <p:nvPr/>
        </p:nvSpPr>
        <p:spPr>
          <a:xfrm>
            <a:off x="4754422" y="185686"/>
            <a:ext cx="3090545" cy="113728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ts val="8750"/>
              </a:lnSpc>
            </a:pPr>
            <a:r>
              <a:rPr sz="6500" b="1" kern="0" spc="-2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PART02</a:t>
            </a:r>
            <a:endParaRPr sz="65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4" name="textbox 144"/>
          <p:cNvSpPr/>
          <p:nvPr/>
        </p:nvSpPr>
        <p:spPr>
          <a:xfrm>
            <a:off x="4201058" y="5061305"/>
            <a:ext cx="4114165" cy="73405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66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8000"/>
              </a:lnSpc>
            </a:pPr>
            <a:r>
              <a:rPr sz="5300" b="1" kern="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核心项目展示</a:t>
            </a:r>
            <a:endParaRPr sz="5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50" name="picture 1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762000" y="193040"/>
            <a:ext cx="356235" cy="356234"/>
          </a:xfrm>
          <a:prstGeom prst="rect">
            <a:avLst/>
          </a:prstGeom>
        </p:spPr>
      </p:pic>
      <p:pic>
        <p:nvPicPr>
          <p:cNvPr id="152" name="picture 1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242060" y="193040"/>
            <a:ext cx="356235" cy="356234"/>
          </a:xfrm>
          <a:prstGeom prst="rect">
            <a:avLst/>
          </a:prstGeom>
        </p:spPr>
      </p:pic>
      <p:pic>
        <p:nvPicPr>
          <p:cNvPr id="154" name="picture 1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722120" y="193040"/>
            <a:ext cx="356235" cy="356234"/>
          </a:xfrm>
          <a:prstGeom prst="rect">
            <a:avLst/>
          </a:prstGeom>
        </p:spPr>
      </p:pic>
      <p:pic>
        <p:nvPicPr>
          <p:cNvPr id="156" name="picture 1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281940" y="193040"/>
            <a:ext cx="356234" cy="356234"/>
          </a:xfrm>
          <a:prstGeom prst="rect">
            <a:avLst/>
          </a:prstGeom>
        </p:spPr>
      </p:pic>
      <p:sp>
        <p:nvSpPr>
          <p:cNvPr id="158" name="rect 158"/>
          <p:cNvSpPr/>
          <p:nvPr/>
        </p:nvSpPr>
        <p:spPr>
          <a:xfrm>
            <a:off x="291464" y="6046470"/>
            <a:ext cx="607491" cy="57150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60" name="rect 160"/>
          <p:cNvSpPr/>
          <p:nvPr/>
        </p:nvSpPr>
        <p:spPr>
          <a:xfrm>
            <a:off x="291464" y="6280150"/>
            <a:ext cx="607491" cy="57150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62" name="rect 162"/>
          <p:cNvSpPr/>
          <p:nvPr/>
        </p:nvSpPr>
        <p:spPr>
          <a:xfrm>
            <a:off x="291464" y="6513830"/>
            <a:ext cx="607491" cy="57150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57" name="图片 56" descr="创焱智科全log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21290" y="59690"/>
            <a:ext cx="1744980" cy="63119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 rot="21600000">
            <a:off x="8419782" y="1126172"/>
            <a:ext cx="3723448" cy="5493269"/>
            <a:chOff x="0" y="0"/>
            <a:chExt cx="3723448" cy="5493269"/>
          </a:xfrm>
        </p:grpSpPr>
        <p:pic>
          <p:nvPicPr>
            <p:cNvPr id="164" name="picture 16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21600000">
              <a:off x="0" y="0"/>
              <a:ext cx="3723448" cy="5493269"/>
            </a:xfrm>
            <a:prstGeom prst="rect">
              <a:avLst/>
            </a:prstGeom>
          </p:spPr>
        </p:pic>
        <p:sp>
          <p:nvSpPr>
            <p:cNvPr id="166" name="textbox 166"/>
            <p:cNvSpPr/>
            <p:nvPr/>
          </p:nvSpPr>
          <p:spPr>
            <a:xfrm>
              <a:off x="-12700" y="-12700"/>
              <a:ext cx="3749040" cy="553402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24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24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250315" algn="l" rtl="0" eaLnBrk="0">
                <a:lnSpc>
                  <a:spcPct val="87000"/>
                </a:lnSpc>
                <a:spcBef>
                  <a:spcPts val="5"/>
                </a:spcBef>
              </a:pPr>
              <a:r>
                <a:rPr sz="1500" kern="0" spc="9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成果与价值</a:t>
              </a:r>
              <a:endParaRPr sz="15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266065" indent="1270" algn="l" rtl="0" eaLnBrk="0">
                <a:lnSpc>
                  <a:spcPct val="128000"/>
                </a:lnSpc>
                <a:spcBef>
                  <a:spcPts val="1545"/>
                </a:spcBef>
              </a:pPr>
              <a:r>
                <a:rPr sz="1200" kern="0" spc="5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高质量数据集</a:t>
              </a:r>
              <a:r>
                <a:rPr sz="1200" kern="0" spc="-7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200" kern="0" spc="5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：通过</a:t>
              </a:r>
              <a:r>
                <a:rPr sz="1200" kern="0" spc="4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严格的筛选和审核机</a:t>
              </a:r>
              <a:r>
                <a:rPr sz="1200" kern="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            </a:t>
              </a:r>
              <a:r>
                <a:rPr sz="1200" kern="0" spc="-1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制</a:t>
              </a:r>
              <a:r>
                <a:rPr sz="1200" kern="0" spc="-18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200" kern="0" spc="-1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，最终交付的数据集将具有极高的质</a:t>
              </a:r>
              <a:r>
                <a:rPr sz="1200" kern="0" spc="-2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量</a:t>
              </a:r>
              <a:r>
                <a:rPr sz="1200" kern="0" spc="-17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200" kern="0" spc="-2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，</a:t>
              </a:r>
              <a:r>
                <a:rPr sz="1200" kern="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            </a:t>
              </a:r>
              <a:r>
                <a:rPr sz="1200" kern="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可用于提升图像处理算法的精度和鲁</a:t>
              </a:r>
              <a:r>
                <a:rPr sz="1200" kern="0" spc="-1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棒性。</a:t>
              </a:r>
              <a:r>
                <a:rPr sz="1200" kern="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            </a:t>
              </a:r>
              <a:r>
                <a:rPr sz="1200" kern="0" spc="5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多样化的应用场景</a:t>
              </a:r>
              <a:r>
                <a:rPr sz="1200" kern="0" spc="-7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200" kern="0" spc="5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：丰</a:t>
              </a:r>
              <a:r>
                <a:rPr sz="1200" kern="0" spc="4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富的编辑类型（如</a:t>
              </a:r>
              <a:r>
                <a:rPr sz="1200" kern="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            </a:t>
              </a:r>
              <a:r>
                <a:rPr sz="1200" kern="0" spc="5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增加、删除、替换、颜色变换等）</a:t>
              </a:r>
              <a:r>
                <a:rPr sz="1200" kern="0" spc="-15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200" kern="0" spc="5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使得该</a:t>
              </a:r>
              <a:r>
                <a:rPr sz="1200" kern="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            </a:t>
              </a:r>
              <a:r>
                <a:rPr sz="1200" kern="0" spc="5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数据集可以应用于多个领域</a:t>
              </a:r>
              <a:r>
                <a:rPr sz="1200" kern="0" spc="-11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200" kern="0" spc="5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，如</a:t>
              </a:r>
              <a:r>
                <a:rPr sz="1200" kern="0" spc="4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计算机视</a:t>
              </a:r>
              <a:r>
                <a:rPr sz="1200" kern="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            </a:t>
              </a:r>
              <a:r>
                <a:rPr sz="1200" kern="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觉、图像生成、增强现</a:t>
              </a:r>
              <a:r>
                <a:rPr sz="1200" kern="0" spc="-1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实等。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267335" indent="-635" algn="l" rtl="0" eaLnBrk="0">
                <a:lnSpc>
                  <a:spcPct val="128000"/>
                </a:lnSpc>
                <a:spcBef>
                  <a:spcPts val="80"/>
                </a:spcBef>
              </a:pPr>
              <a:r>
                <a:rPr sz="1200" kern="0" spc="5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促进技术创新</a:t>
              </a:r>
              <a:r>
                <a:rPr sz="1200" kern="0" spc="-7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200" kern="0" spc="5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：高质量</a:t>
              </a:r>
              <a:r>
                <a:rPr sz="1200" kern="0" spc="4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的数据集有助于推</a:t>
              </a:r>
              <a:r>
                <a:rPr sz="1200" kern="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            </a:t>
              </a:r>
              <a:r>
                <a:rPr sz="1200" kern="0" spc="6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动相关领域的研究和</a:t>
              </a:r>
              <a:r>
                <a:rPr sz="1200" kern="0" spc="5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发展，</a:t>
              </a:r>
              <a:r>
                <a:rPr sz="1200" kern="0" spc="-25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200" kern="0" spc="5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为学术界和工</a:t>
              </a:r>
              <a:r>
                <a:rPr sz="1200" kern="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            </a:t>
              </a:r>
              <a:r>
                <a:rPr sz="1200" kern="0" spc="-1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业界提供宝贵资源。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267970" algn="l" rtl="0" eaLnBrk="0">
                <a:lnSpc>
                  <a:spcPct val="128000"/>
                </a:lnSpc>
                <a:spcBef>
                  <a:spcPts val="80"/>
                </a:spcBef>
              </a:pPr>
              <a:r>
                <a:rPr sz="1200" kern="0" spc="5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商业价值</a:t>
              </a:r>
              <a:r>
                <a:rPr sz="1200" kern="0" spc="-7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200" kern="0" spc="5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：对于依赖</a:t>
              </a:r>
              <a:r>
                <a:rPr sz="1200" kern="0" spc="4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高质量图像数据的企</a:t>
              </a:r>
              <a:r>
                <a:rPr sz="1200" kern="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            </a:t>
              </a:r>
              <a:r>
                <a:rPr sz="1200" kern="0" spc="5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业来说</a:t>
              </a:r>
              <a:r>
                <a:rPr sz="1200" kern="0" spc="-12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200" kern="0" spc="5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，这样的数据集可以直接</a:t>
              </a:r>
              <a:r>
                <a:rPr sz="1200" kern="0" spc="4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用于产品</a:t>
              </a:r>
              <a:r>
                <a:rPr sz="1200" kern="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            </a:t>
              </a:r>
              <a:r>
                <a:rPr sz="1200" kern="0" spc="-1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开发和服务优化</a:t>
              </a:r>
              <a:r>
                <a:rPr sz="1200" kern="0" spc="-18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200" kern="0" spc="-1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，带来显著的经</a:t>
              </a:r>
              <a:r>
                <a:rPr sz="1200" kern="0" spc="-2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济效益。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pic>
        <p:nvPicPr>
          <p:cNvPr id="168" name="picture 1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4565967" y="1126172"/>
            <a:ext cx="3441065" cy="4575810"/>
          </a:xfrm>
          <a:prstGeom prst="rect">
            <a:avLst/>
          </a:prstGeom>
        </p:spPr>
      </p:pic>
      <p:pic>
        <p:nvPicPr>
          <p:cNvPr id="170" name="picture 1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649287" y="1126172"/>
            <a:ext cx="3441065" cy="4575810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 rot="21600000">
            <a:off x="0" y="0"/>
            <a:ext cx="12192000" cy="681228"/>
            <a:chOff x="0" y="0"/>
            <a:chExt cx="12192000" cy="681228"/>
          </a:xfrm>
        </p:grpSpPr>
        <p:sp>
          <p:nvSpPr>
            <p:cNvPr id="172" name="rect 172"/>
            <p:cNvSpPr/>
            <p:nvPr/>
          </p:nvSpPr>
          <p:spPr>
            <a:xfrm>
              <a:off x="0" y="0"/>
              <a:ext cx="12192000" cy="681228"/>
            </a:xfrm>
            <a:prstGeom prst="rect">
              <a:avLst/>
            </a:prstGeom>
            <a:solidFill>
              <a:srgbClr val="00B0F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74" name="rect 174"/>
            <p:cNvSpPr/>
            <p:nvPr/>
          </p:nvSpPr>
          <p:spPr>
            <a:xfrm>
              <a:off x="2220467" y="129540"/>
              <a:ext cx="7731252" cy="448055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76" name="textbox 176"/>
            <p:cNvSpPr/>
            <p:nvPr/>
          </p:nvSpPr>
          <p:spPr>
            <a:xfrm>
              <a:off x="4488637" y="141668"/>
              <a:ext cx="3054350" cy="33655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77000"/>
                </a:lnSpc>
              </a:pPr>
              <a:endParaRPr sz="1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2700" algn="l" rtl="0" eaLnBrk="0">
                <a:lnSpc>
                  <a:spcPct val="89000"/>
                </a:lnSpc>
              </a:pPr>
              <a:r>
                <a:rPr sz="2300" kern="0" spc="8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高质量的多</a:t>
              </a:r>
              <a:r>
                <a:rPr sz="2300" kern="0" spc="8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轮图片编辑</a:t>
              </a:r>
              <a:endParaRPr sz="2300" kern="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8" name="path 178"/>
            <p:cNvSpPr/>
            <p:nvPr/>
          </p:nvSpPr>
          <p:spPr>
            <a:xfrm>
              <a:off x="240791" y="155447"/>
              <a:ext cx="321564" cy="323088"/>
            </a:xfrm>
            <a:custGeom>
              <a:avLst/>
              <a:gdLst/>
              <a:ahLst/>
              <a:cxnLst/>
              <a:rect l="0" t="0" r="0" b="0"/>
              <a:pathLst>
                <a:path w="506" h="508">
                  <a:moveTo>
                    <a:pt x="506" y="0"/>
                  </a:moveTo>
                  <a:lnTo>
                    <a:pt x="350" y="0"/>
                  </a:lnTo>
                  <a:lnTo>
                    <a:pt x="0" y="254"/>
                  </a:lnTo>
                  <a:lnTo>
                    <a:pt x="350" y="508"/>
                  </a:lnTo>
                  <a:lnTo>
                    <a:pt x="506" y="508"/>
                  </a:lnTo>
                  <a:lnTo>
                    <a:pt x="156" y="254"/>
                  </a:lnTo>
                  <a:lnTo>
                    <a:pt x="506" y="0"/>
                  </a:lnTo>
                </a:path>
              </a:pathLst>
            </a:cu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186" name="textbox 186"/>
          <p:cNvSpPr/>
          <p:nvPr/>
        </p:nvSpPr>
        <p:spPr>
          <a:xfrm>
            <a:off x="4854219" y="2016353"/>
            <a:ext cx="2912745" cy="235712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3335" indent="635" algn="l" rtl="0" eaLnBrk="0">
              <a:lnSpc>
                <a:spcPct val="121000"/>
              </a:lnSpc>
            </a:pPr>
            <a:r>
              <a:rPr sz="1200" kern="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高分辨率</a:t>
            </a:r>
            <a:r>
              <a:rPr sz="1200" kern="0" spc="-1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：最短边≥10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24像素</a:t>
            </a:r>
            <a:r>
              <a:rPr sz="1200" kern="0" spc="-1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，最佳2048 </a:t>
            </a:r>
            <a:r>
              <a:rPr sz="1200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像素以上。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indent="2540" algn="l" rtl="0" eaLnBrk="0">
              <a:lnSpc>
                <a:spcPct val="128000"/>
              </a:lnSpc>
              <a:spcBef>
                <a:spcPts val="55"/>
              </a:spcBef>
            </a:pPr>
            <a:r>
              <a:rPr sz="1200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专业水准</a:t>
            </a:r>
            <a:r>
              <a:rPr sz="1200" kern="0" spc="-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：构图、美</a:t>
            </a:r>
            <a:r>
              <a:rPr sz="1200" kern="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感、清晰度达摄影艺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术级别。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335" algn="l" rtl="0" eaLnBrk="0">
              <a:lnSpc>
                <a:spcPct val="88000"/>
              </a:lnSpc>
              <a:spcBef>
                <a:spcPts val="565"/>
              </a:spcBef>
            </a:pP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全面覆盖：主题多样且</a:t>
            </a:r>
            <a:r>
              <a:rPr sz="1200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均衡。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335" algn="l" rtl="0" eaLnBrk="0">
              <a:lnSpc>
                <a:spcPct val="88000"/>
              </a:lnSpc>
              <a:spcBef>
                <a:spcPts val="605"/>
              </a:spcBef>
            </a:pP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镜头多样：含微距、近景、中景、</a:t>
            </a:r>
            <a:r>
              <a:rPr sz="1200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远景。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335" algn="l" rtl="0" eaLnBrk="0">
              <a:lnSpc>
                <a:spcPct val="127000"/>
              </a:lnSpc>
              <a:spcBef>
                <a:spcPts val="120"/>
              </a:spcBef>
            </a:pPr>
            <a:r>
              <a:rPr sz="1200" kern="0" spc="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指令精确多样</a:t>
            </a:r>
            <a:r>
              <a:rPr sz="1200" kern="0" spc="-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：准确详尽</a:t>
            </a:r>
            <a:r>
              <a:rPr sz="1200" kern="0" spc="-1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，避免</a:t>
            </a:r>
            <a:r>
              <a:rPr sz="1200" kern="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歧义</a:t>
            </a:r>
            <a:r>
              <a:rPr sz="1200" kern="0" spc="-1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，表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达多变。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970" indent="-635" algn="l" rtl="0" eaLnBrk="0">
              <a:lnSpc>
                <a:spcPct val="127000"/>
              </a:lnSpc>
              <a:spcBef>
                <a:spcPts val="85"/>
              </a:spcBef>
            </a:pPr>
            <a:r>
              <a:rPr sz="1200" kern="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结果一致显著</a:t>
            </a:r>
            <a:r>
              <a:rPr sz="1200" kern="0" spc="-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：符合指令</a:t>
            </a:r>
            <a:r>
              <a:rPr sz="1200" kern="0" spc="-1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，避免过度或过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-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小编辑</a:t>
            </a:r>
            <a:r>
              <a:rPr sz="1200" kern="0" spc="-1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-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，效果明显。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8" name="textbox 188"/>
          <p:cNvSpPr/>
          <p:nvPr/>
        </p:nvSpPr>
        <p:spPr>
          <a:xfrm>
            <a:off x="937691" y="1947113"/>
            <a:ext cx="2912745" cy="19113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635" algn="l" rtl="0" eaLnBrk="0">
              <a:lnSpc>
                <a:spcPct val="127000"/>
              </a:lnSpc>
            </a:pPr>
            <a:r>
              <a:rPr sz="1200" kern="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该项目旨在创建一个高质量的多轮图片编</a:t>
            </a:r>
            <a:r>
              <a:rPr sz="1200" kern="0" spc="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辑数据集</a:t>
            </a:r>
            <a:r>
              <a:rPr sz="1200" kern="0" spc="-1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，用于训练和测试图像处</a:t>
            </a:r>
            <a:r>
              <a:rPr sz="1200" kern="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理算法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或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sz="1200" kern="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模型。数据集将包含100万组图片编辑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前后的对比</a:t>
            </a:r>
            <a:r>
              <a:rPr sz="1200" kern="0" spc="-1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，每组包括原始图片</a:t>
            </a:r>
            <a:r>
              <a:rPr sz="1200" kern="0" spc="-2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、编辑指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令文本以及编辑后的图片</a:t>
            </a:r>
            <a:r>
              <a:rPr sz="1200" kern="0" spc="-1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。这些图片需要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满足严格的质量标准</a:t>
            </a:r>
            <a:r>
              <a:rPr sz="1200" kern="0" spc="-1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，如高分辨率</a:t>
            </a:r>
            <a:r>
              <a:rPr sz="1200" kern="0" spc="-2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、专业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摄影水平、全面的类别覆盖等</a:t>
            </a:r>
            <a:r>
              <a:rPr sz="1200" kern="0" spc="-1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，并</a:t>
            </a:r>
            <a:r>
              <a:rPr sz="1200" kern="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且禁止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使用AI生成的内容或二次编</a:t>
            </a:r>
            <a:r>
              <a:rPr sz="1200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辑图</a:t>
            </a:r>
            <a:r>
              <a:rPr sz="1400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90" name="picture 19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5548883" y="4433316"/>
            <a:ext cx="2298192" cy="2001011"/>
          </a:xfrm>
          <a:prstGeom prst="rect">
            <a:avLst/>
          </a:prstGeom>
        </p:spPr>
      </p:pic>
      <p:pic>
        <p:nvPicPr>
          <p:cNvPr id="192" name="picture 19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802891" y="4549139"/>
            <a:ext cx="2011679" cy="1895855"/>
          </a:xfrm>
          <a:prstGeom prst="rect">
            <a:avLst/>
          </a:prstGeom>
        </p:spPr>
      </p:pic>
      <p:sp>
        <p:nvSpPr>
          <p:cNvPr id="194" name="textbox 194"/>
          <p:cNvSpPr/>
          <p:nvPr/>
        </p:nvSpPr>
        <p:spPr>
          <a:xfrm>
            <a:off x="4774691" y="1368425"/>
            <a:ext cx="3072764" cy="386079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9000"/>
              </a:lnSpc>
            </a:pPr>
            <a:endParaRPr sz="5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131570" algn="l" rtl="0" eaLnBrk="0">
              <a:lnSpc>
                <a:spcPct val="87000"/>
              </a:lnSpc>
              <a:spcBef>
                <a:spcPts val="0"/>
              </a:spcBef>
            </a:pPr>
            <a:r>
              <a:rPr sz="1500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技术挑战</a:t>
            </a:r>
            <a:endParaRPr sz="15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6" name="textbox 196"/>
          <p:cNvSpPr/>
          <p:nvPr/>
        </p:nvSpPr>
        <p:spPr>
          <a:xfrm>
            <a:off x="858011" y="1368425"/>
            <a:ext cx="3072764" cy="386079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9000"/>
              </a:lnSpc>
            </a:pPr>
            <a:endParaRPr sz="5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130935" algn="l" rtl="0" eaLnBrk="0">
              <a:lnSpc>
                <a:spcPct val="87000"/>
              </a:lnSpc>
              <a:spcBef>
                <a:spcPts val="5"/>
              </a:spcBef>
            </a:pPr>
            <a:r>
              <a:rPr sz="1500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项目背景</a:t>
            </a:r>
            <a:endParaRPr sz="15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7" name="图片 56" descr="创焱智科全log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21290" y="59690"/>
            <a:ext cx="1744980" cy="63119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picture 19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731520"/>
            <a:ext cx="11949684" cy="6124955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 rot="21600000">
            <a:off x="0" y="0"/>
            <a:ext cx="12192000" cy="681228"/>
            <a:chOff x="0" y="0"/>
            <a:chExt cx="12192000" cy="681228"/>
          </a:xfrm>
        </p:grpSpPr>
        <p:sp>
          <p:nvSpPr>
            <p:cNvPr id="200" name="rect 200"/>
            <p:cNvSpPr/>
            <p:nvPr/>
          </p:nvSpPr>
          <p:spPr>
            <a:xfrm>
              <a:off x="0" y="0"/>
              <a:ext cx="12192000" cy="681228"/>
            </a:xfrm>
            <a:prstGeom prst="rect">
              <a:avLst/>
            </a:prstGeom>
            <a:solidFill>
              <a:srgbClr val="00B0F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02" name="rect 202"/>
            <p:cNvSpPr/>
            <p:nvPr/>
          </p:nvSpPr>
          <p:spPr>
            <a:xfrm>
              <a:off x="2220467" y="129540"/>
              <a:ext cx="7731252" cy="448055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04" name="textbox 204"/>
            <p:cNvSpPr/>
            <p:nvPr/>
          </p:nvSpPr>
          <p:spPr>
            <a:xfrm>
              <a:off x="4488637" y="141668"/>
              <a:ext cx="3054350" cy="33655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77000"/>
                </a:lnSpc>
              </a:pPr>
              <a:endParaRPr sz="1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2700" algn="l" rtl="0" eaLnBrk="0">
                <a:lnSpc>
                  <a:spcPct val="89000"/>
                </a:lnSpc>
              </a:pPr>
              <a:r>
                <a:rPr sz="2300" kern="0" spc="8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高质量的多</a:t>
              </a:r>
              <a:r>
                <a:rPr sz="2300" kern="0" spc="8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轮图片编辑</a:t>
              </a:r>
              <a:endParaRPr sz="23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206" name="path 206"/>
            <p:cNvSpPr/>
            <p:nvPr/>
          </p:nvSpPr>
          <p:spPr>
            <a:xfrm>
              <a:off x="240791" y="155447"/>
              <a:ext cx="321564" cy="323088"/>
            </a:xfrm>
            <a:custGeom>
              <a:avLst/>
              <a:gdLst/>
              <a:ahLst/>
              <a:cxnLst/>
              <a:rect l="0" t="0" r="0" b="0"/>
              <a:pathLst>
                <a:path w="506" h="508">
                  <a:moveTo>
                    <a:pt x="506" y="0"/>
                  </a:moveTo>
                  <a:lnTo>
                    <a:pt x="350" y="0"/>
                  </a:lnTo>
                  <a:lnTo>
                    <a:pt x="0" y="254"/>
                  </a:lnTo>
                  <a:lnTo>
                    <a:pt x="350" y="508"/>
                  </a:lnTo>
                  <a:lnTo>
                    <a:pt x="506" y="508"/>
                  </a:lnTo>
                  <a:lnTo>
                    <a:pt x="156" y="254"/>
                  </a:lnTo>
                  <a:lnTo>
                    <a:pt x="506" y="0"/>
                  </a:lnTo>
                </a:path>
              </a:pathLst>
            </a:cu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pic>
        <p:nvPicPr>
          <p:cNvPr id="57" name="图片 56" descr="创焱智科全logo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21290" y="59690"/>
            <a:ext cx="1744980" cy="63119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picture 2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8395652" y="1126172"/>
            <a:ext cx="3747579" cy="5493269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 rot="21600000">
            <a:off x="4565967" y="1126172"/>
            <a:ext cx="3441065" cy="5308155"/>
            <a:chOff x="0" y="0"/>
            <a:chExt cx="3441065" cy="5308155"/>
          </a:xfrm>
        </p:grpSpPr>
        <p:pic>
          <p:nvPicPr>
            <p:cNvPr id="216" name="picture 2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0" y="0"/>
              <a:ext cx="3441065" cy="4575810"/>
            </a:xfrm>
            <a:prstGeom prst="rect">
              <a:avLst/>
            </a:prstGeom>
          </p:spPr>
        </p:pic>
        <p:sp>
          <p:nvSpPr>
            <p:cNvPr id="218" name="textbox 218"/>
            <p:cNvSpPr/>
            <p:nvPr/>
          </p:nvSpPr>
          <p:spPr>
            <a:xfrm>
              <a:off x="288556" y="319167"/>
              <a:ext cx="2912745" cy="316611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91000"/>
                </a:lnSpc>
              </a:pPr>
              <a:endParaRPr sz="1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051560" algn="l" rtl="0" eaLnBrk="0">
                <a:lnSpc>
                  <a:spcPct val="87000"/>
                </a:lnSpc>
              </a:pPr>
              <a:r>
                <a:rPr sz="1500" kern="0" spc="9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技术挑战</a:t>
              </a:r>
              <a:endParaRPr sz="15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 rtl="0" eaLnBrk="0">
                <a:lnSpc>
                  <a:spcPct val="184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2700" indent="3175" algn="l" rtl="0" eaLnBrk="0">
                <a:lnSpc>
                  <a:spcPct val="130000"/>
                </a:lnSpc>
                <a:spcBef>
                  <a:spcPts val="365"/>
                </a:spcBef>
              </a:pPr>
              <a:r>
                <a:rPr sz="1200" kern="0" spc="2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多平台一致性</a:t>
              </a:r>
              <a:r>
                <a:rPr sz="1200" kern="0" spc="-9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200" kern="0" spc="2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：确保在各</a:t>
              </a:r>
              <a:r>
                <a:rPr sz="1200" kern="0" spc="1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种设备（</a:t>
              </a:r>
              <a:r>
                <a:rPr sz="1200" kern="0" spc="-8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200" kern="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PC</a:t>
              </a:r>
              <a:r>
                <a:rPr sz="1200" kern="0" spc="1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端、</a:t>
              </a:r>
              <a:r>
                <a:rPr sz="1200" kern="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200" kern="0" spc="1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移动端）</a:t>
              </a:r>
              <a:r>
                <a:rPr sz="1200" kern="0" spc="-17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200" kern="0" spc="1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、操作系统（</a:t>
              </a:r>
              <a:r>
                <a:rPr sz="1200" kern="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iOS</a:t>
              </a:r>
              <a:r>
                <a:rPr sz="1200" kern="0" spc="1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、</a:t>
              </a:r>
              <a:r>
                <a:rPr sz="1200" kern="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Android</a:t>
              </a:r>
              <a:r>
                <a:rPr sz="1200" kern="0" spc="1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）</a:t>
              </a:r>
              <a:r>
                <a:rPr sz="1200" kern="0" spc="-24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200" kern="0" spc="1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以</a:t>
              </a:r>
              <a:r>
                <a:rPr sz="1200" kern="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200" kern="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及浏览器之间的视觉效果和交互体验一</a:t>
              </a:r>
              <a:r>
                <a:rPr sz="1200" kern="0" spc="-1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致。 </a:t>
              </a:r>
              <a:r>
                <a:rPr sz="1200" kern="0" spc="5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响应式设计</a:t>
              </a:r>
              <a:r>
                <a:rPr sz="1200" kern="0" spc="-6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200" kern="0" spc="5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：使页面能</a:t>
              </a:r>
              <a:r>
                <a:rPr sz="1200" kern="0" spc="4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够根据不同屏幕尺</a:t>
              </a:r>
              <a:r>
                <a:rPr sz="1200" kern="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200" kern="0" spc="-1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寸自动调整布局</a:t>
              </a:r>
              <a:r>
                <a:rPr sz="1200" kern="0" spc="-17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200" kern="0" spc="-1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，以提供最佳用户</a:t>
              </a:r>
              <a:r>
                <a:rPr sz="1200" kern="0" spc="-2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体验。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19050" indent="-6350" algn="l" rtl="0" eaLnBrk="0">
                <a:lnSpc>
                  <a:spcPct val="128000"/>
                </a:lnSpc>
                <a:spcBef>
                  <a:spcPts val="80"/>
                </a:spcBef>
              </a:pPr>
              <a:r>
                <a:rPr sz="1200" kern="0" spc="5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性能优化</a:t>
              </a:r>
              <a:r>
                <a:rPr sz="1200" kern="0" spc="-7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200" kern="0" spc="5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：在保证高质</a:t>
              </a:r>
              <a:r>
                <a:rPr sz="1200" kern="0" spc="4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量图像和动画的同</a:t>
              </a:r>
              <a:r>
                <a:rPr sz="1200" kern="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200" kern="0" spc="3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时</a:t>
              </a:r>
              <a:r>
                <a:rPr sz="1200" kern="0" spc="-9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200" kern="0" spc="3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，减少加载时间和资源消耗</a:t>
              </a:r>
              <a:r>
                <a:rPr sz="1200" kern="0" spc="-10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200" kern="0" spc="3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，提高页面</a:t>
              </a:r>
              <a:r>
                <a:rPr sz="1200" kern="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200" kern="0" spc="-2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响应速度。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12700" indent="1270" algn="l" rtl="0" eaLnBrk="0">
                <a:lnSpc>
                  <a:spcPct val="128000"/>
                </a:lnSpc>
                <a:spcBef>
                  <a:spcPts val="80"/>
                </a:spcBef>
              </a:pPr>
              <a:r>
                <a:rPr sz="1200" kern="0" spc="3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无障碍访问</a:t>
              </a:r>
              <a:r>
                <a:rPr sz="1200" kern="0" spc="-5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200" kern="0" spc="3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：遵循相关标准</a:t>
              </a:r>
              <a:r>
                <a:rPr sz="1200" kern="0" spc="-10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200" kern="0" spc="3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，让残障人士</a:t>
              </a:r>
              <a:r>
                <a:rPr sz="1200" kern="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200" kern="0" spc="4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也能轻松获取信息</a:t>
              </a:r>
              <a:r>
                <a:rPr sz="1200" kern="0" spc="-4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200" kern="0" spc="4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，这涉及到字体大小</a:t>
              </a:r>
              <a:r>
                <a:rPr sz="1200" kern="0" spc="-21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200" kern="0" spc="4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、</a:t>
              </a:r>
              <a:r>
                <a:rPr sz="1200" kern="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200" kern="0" spc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颜色对比度等方面的设计</a:t>
              </a:r>
              <a:r>
                <a:rPr sz="1200" kern="0" spc="-1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考量。</a:t>
              </a:r>
              <a:endParaRPr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pic>
          <p:nvPicPr>
            <p:cNvPr id="220" name="picture 2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982916" y="3307143"/>
              <a:ext cx="2298192" cy="2001011"/>
            </a:xfrm>
            <a:prstGeom prst="rect">
              <a:avLst/>
            </a:prstGeom>
          </p:spPr>
        </p:pic>
      </p:grpSp>
      <p:pic>
        <p:nvPicPr>
          <p:cNvPr id="222" name="picture 2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649287" y="1126172"/>
            <a:ext cx="3441065" cy="4575810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 rot="21600000">
            <a:off x="0" y="0"/>
            <a:ext cx="12192000" cy="681228"/>
            <a:chOff x="0" y="0"/>
            <a:chExt cx="12192000" cy="681228"/>
          </a:xfrm>
        </p:grpSpPr>
        <p:sp>
          <p:nvSpPr>
            <p:cNvPr id="224" name="rect 224"/>
            <p:cNvSpPr/>
            <p:nvPr/>
          </p:nvSpPr>
          <p:spPr>
            <a:xfrm>
              <a:off x="0" y="0"/>
              <a:ext cx="12192000" cy="681228"/>
            </a:xfrm>
            <a:prstGeom prst="rect">
              <a:avLst/>
            </a:prstGeom>
            <a:solidFill>
              <a:srgbClr val="00B0F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26" name="rect 226"/>
            <p:cNvSpPr/>
            <p:nvPr/>
          </p:nvSpPr>
          <p:spPr>
            <a:xfrm>
              <a:off x="2220467" y="129540"/>
              <a:ext cx="7731252" cy="448055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28" name="textbox 228"/>
            <p:cNvSpPr/>
            <p:nvPr/>
          </p:nvSpPr>
          <p:spPr>
            <a:xfrm>
              <a:off x="4657191" y="146849"/>
              <a:ext cx="2733039" cy="33337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77000"/>
                </a:lnSpc>
              </a:pPr>
              <a:endParaRPr sz="1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2700" algn="l" rtl="0" eaLnBrk="0">
                <a:lnSpc>
                  <a:spcPct val="88000"/>
                </a:lnSpc>
              </a:pPr>
              <a:r>
                <a:rPr sz="2300" kern="0" spc="6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网页设计类图文描述</a:t>
              </a:r>
              <a:endParaRPr sz="2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30" name="path 230"/>
            <p:cNvSpPr/>
            <p:nvPr/>
          </p:nvSpPr>
          <p:spPr>
            <a:xfrm>
              <a:off x="240791" y="155447"/>
              <a:ext cx="321564" cy="323088"/>
            </a:xfrm>
            <a:custGeom>
              <a:avLst/>
              <a:gdLst/>
              <a:ahLst/>
              <a:cxnLst/>
              <a:rect l="0" t="0" r="0" b="0"/>
              <a:pathLst>
                <a:path w="506" h="508">
                  <a:moveTo>
                    <a:pt x="506" y="0"/>
                  </a:moveTo>
                  <a:lnTo>
                    <a:pt x="350" y="0"/>
                  </a:lnTo>
                  <a:lnTo>
                    <a:pt x="0" y="254"/>
                  </a:lnTo>
                  <a:lnTo>
                    <a:pt x="350" y="508"/>
                  </a:lnTo>
                  <a:lnTo>
                    <a:pt x="506" y="508"/>
                  </a:lnTo>
                  <a:lnTo>
                    <a:pt x="156" y="254"/>
                  </a:lnTo>
                  <a:lnTo>
                    <a:pt x="506" y="0"/>
                  </a:lnTo>
                </a:path>
              </a:pathLst>
            </a:cu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238" name="textbox 238"/>
          <p:cNvSpPr/>
          <p:nvPr/>
        </p:nvSpPr>
        <p:spPr>
          <a:xfrm>
            <a:off x="8660103" y="1921535"/>
            <a:ext cx="2913379" cy="280479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3970" algn="l" rtl="0" eaLnBrk="0">
              <a:lnSpc>
                <a:spcPct val="119000"/>
              </a:lnSpc>
            </a:pPr>
            <a:r>
              <a:rPr sz="1200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提升用户体验：通过明确的设计指导原则</a:t>
            </a:r>
            <a:r>
              <a:rPr sz="1200" kern="0" spc="-1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创造出既美观又实用的界面</a:t>
            </a:r>
            <a:r>
              <a:rPr sz="1200" kern="0" spc="-1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，增</a:t>
            </a:r>
            <a:r>
              <a:rPr sz="1200" kern="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强了用户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的满意度和忠诚度。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970" indent="-1270" algn="l" rtl="0" eaLnBrk="0">
              <a:lnSpc>
                <a:spcPct val="128000"/>
              </a:lnSpc>
              <a:spcBef>
                <a:spcPts val="80"/>
              </a:spcBef>
            </a:pPr>
            <a:r>
              <a:rPr sz="1200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加强品牌识别度</a:t>
            </a:r>
            <a:r>
              <a:rPr sz="1200" kern="0" spc="-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：统一的</a:t>
            </a:r>
            <a:r>
              <a:rPr sz="1200" kern="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设计风格有助于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塑造独特而鲜明的品牌形象</a:t>
            </a:r>
            <a:r>
              <a:rPr sz="1200" kern="0" spc="-1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200" kern="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使企业在竞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争激烈的市场中脱颖</a:t>
            </a:r>
            <a:r>
              <a:rPr sz="1200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而出。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970" algn="l" rtl="0" eaLnBrk="0">
              <a:lnSpc>
                <a:spcPct val="128000"/>
              </a:lnSpc>
              <a:spcBef>
                <a:spcPts val="80"/>
              </a:spcBef>
            </a:pPr>
            <a:r>
              <a:rPr sz="1200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简化开发流程</a:t>
            </a:r>
            <a:r>
              <a:rPr sz="1200" kern="0" spc="-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：标准化</a:t>
            </a:r>
            <a:r>
              <a:rPr sz="1200" kern="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的描述规范减少了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沟通成本</a:t>
            </a:r>
            <a:r>
              <a:rPr sz="1200" kern="0" spc="-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，加快了产品迭代的速度</a:t>
            </a:r>
            <a:r>
              <a:rPr sz="1200" kern="0" spc="-1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，提高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了团队协作效率。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335" algn="l" rtl="0" eaLnBrk="0">
              <a:lnSpc>
                <a:spcPct val="128000"/>
              </a:lnSpc>
              <a:spcBef>
                <a:spcPts val="80"/>
              </a:spcBef>
            </a:pPr>
            <a:r>
              <a:rPr sz="1200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促进创新</a:t>
            </a:r>
            <a:r>
              <a:rPr sz="1200" kern="0" spc="-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：鼓励设计师</a:t>
            </a:r>
            <a:r>
              <a:rPr sz="1200" kern="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探索新的表达方式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和技术手段</a:t>
            </a:r>
            <a:r>
              <a:rPr sz="1200" kern="0" spc="-1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，在满足功能需求的</a:t>
            </a:r>
            <a:r>
              <a:rPr sz="1200" kern="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基础上实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现更多创意可能性。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0" name="textbox 240"/>
          <p:cNvSpPr/>
          <p:nvPr/>
        </p:nvSpPr>
        <p:spPr>
          <a:xfrm>
            <a:off x="937539" y="1947722"/>
            <a:ext cx="2912745" cy="185483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8255" algn="l" rtl="0" eaLnBrk="0">
              <a:lnSpc>
                <a:spcPct val="125000"/>
              </a:lnSpc>
            </a:pPr>
            <a:r>
              <a:rPr sz="1200" kern="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随着互联网和移动应用的快速发展</a:t>
            </a:r>
            <a:r>
              <a:rPr sz="1200" kern="0" spc="-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，企业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和组织需要创建更加直观</a:t>
            </a:r>
            <a:r>
              <a:rPr sz="1200" kern="0" spc="-1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、用户友好的界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面来吸引和服务于目标受众</a:t>
            </a:r>
            <a:r>
              <a:rPr sz="1200" kern="0" spc="-2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r>
              <a:rPr sz="1200" kern="0" spc="-2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</a:t>
            </a:r>
            <a:r>
              <a:rPr sz="1200" kern="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了确保所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有设计元素（如网页、APP页面、电影海</a:t>
            </a:r>
            <a:r>
              <a:rPr sz="1200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报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等）</a:t>
            </a:r>
            <a:r>
              <a:rPr sz="1200" kern="0" spc="-1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都能准确传达预期的信息并符合品牌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形象</a:t>
            </a:r>
            <a:r>
              <a:rPr sz="1200" kern="0" spc="-1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，制定了详细的描述规范</a:t>
            </a:r>
            <a:r>
              <a:rPr sz="1200" kern="0" spc="-2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。这些规范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有助于设计师、开发者以及内容创作者在</a:t>
            </a:r>
            <a:r>
              <a:rPr sz="1200" kern="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不同平台上保持一致性和专业</a:t>
            </a:r>
            <a:r>
              <a:rPr sz="1200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性。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42" name="picture 2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802891" y="4549139"/>
            <a:ext cx="2011679" cy="1895855"/>
          </a:xfrm>
          <a:prstGeom prst="rect">
            <a:avLst/>
          </a:prstGeom>
        </p:spPr>
      </p:pic>
      <p:sp>
        <p:nvSpPr>
          <p:cNvPr id="244" name="textbox 244"/>
          <p:cNvSpPr/>
          <p:nvPr/>
        </p:nvSpPr>
        <p:spPr>
          <a:xfrm>
            <a:off x="858011" y="1368425"/>
            <a:ext cx="3072764" cy="386079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9000"/>
              </a:lnSpc>
            </a:pPr>
            <a:endParaRPr sz="5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130935" algn="l" rtl="0" eaLnBrk="0">
              <a:lnSpc>
                <a:spcPct val="87000"/>
              </a:lnSpc>
              <a:spcBef>
                <a:spcPts val="5"/>
              </a:spcBef>
            </a:pPr>
            <a:r>
              <a:rPr sz="1500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项目背景</a:t>
            </a:r>
            <a:endParaRPr sz="15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6" name="textbox 246"/>
          <p:cNvSpPr/>
          <p:nvPr/>
        </p:nvSpPr>
        <p:spPr>
          <a:xfrm>
            <a:off x="8628888" y="1368425"/>
            <a:ext cx="3072764" cy="386079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028700" algn="l" rtl="0" eaLnBrk="0">
              <a:lnSpc>
                <a:spcPct val="87000"/>
              </a:lnSpc>
              <a:spcBef>
                <a:spcPts val="5"/>
              </a:spcBef>
            </a:pPr>
            <a:r>
              <a:rPr sz="1500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成果与价值</a:t>
            </a:r>
            <a:endParaRPr sz="15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7" name="图片 56" descr="创焱智科全log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21290" y="59690"/>
            <a:ext cx="1744980" cy="63119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picture 2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175260" y="755903"/>
            <a:ext cx="11820144" cy="5946648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 rot="21600000">
            <a:off x="0" y="0"/>
            <a:ext cx="12192000" cy="681228"/>
            <a:chOff x="0" y="0"/>
            <a:chExt cx="12192000" cy="681228"/>
          </a:xfrm>
        </p:grpSpPr>
        <p:sp>
          <p:nvSpPr>
            <p:cNvPr id="250" name="rect 250"/>
            <p:cNvSpPr/>
            <p:nvPr/>
          </p:nvSpPr>
          <p:spPr>
            <a:xfrm>
              <a:off x="0" y="0"/>
              <a:ext cx="12192000" cy="681228"/>
            </a:xfrm>
            <a:prstGeom prst="rect">
              <a:avLst/>
            </a:prstGeom>
            <a:solidFill>
              <a:srgbClr val="00B0F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52" name="rect 252"/>
            <p:cNvSpPr/>
            <p:nvPr/>
          </p:nvSpPr>
          <p:spPr>
            <a:xfrm>
              <a:off x="2220467" y="129540"/>
              <a:ext cx="7731252" cy="448055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54" name="textbox 254"/>
            <p:cNvSpPr/>
            <p:nvPr/>
          </p:nvSpPr>
          <p:spPr>
            <a:xfrm>
              <a:off x="4657191" y="146849"/>
              <a:ext cx="2733039" cy="33337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77000"/>
                </a:lnSpc>
              </a:pPr>
              <a:endParaRPr sz="1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2700" algn="l" rtl="0" eaLnBrk="0">
                <a:lnSpc>
                  <a:spcPct val="88000"/>
                </a:lnSpc>
              </a:pPr>
              <a:r>
                <a:rPr sz="2300" kern="0" spc="6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网页设计类图文描述</a:t>
              </a:r>
              <a:endParaRPr sz="2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56" name="path 256"/>
            <p:cNvSpPr/>
            <p:nvPr/>
          </p:nvSpPr>
          <p:spPr>
            <a:xfrm>
              <a:off x="240791" y="155447"/>
              <a:ext cx="321564" cy="323088"/>
            </a:xfrm>
            <a:custGeom>
              <a:avLst/>
              <a:gdLst/>
              <a:ahLst/>
              <a:cxnLst/>
              <a:rect l="0" t="0" r="0" b="0"/>
              <a:pathLst>
                <a:path w="506" h="508">
                  <a:moveTo>
                    <a:pt x="506" y="0"/>
                  </a:moveTo>
                  <a:lnTo>
                    <a:pt x="350" y="0"/>
                  </a:lnTo>
                  <a:lnTo>
                    <a:pt x="0" y="254"/>
                  </a:lnTo>
                  <a:lnTo>
                    <a:pt x="350" y="508"/>
                  </a:lnTo>
                  <a:lnTo>
                    <a:pt x="506" y="508"/>
                  </a:lnTo>
                  <a:lnTo>
                    <a:pt x="156" y="254"/>
                  </a:lnTo>
                  <a:lnTo>
                    <a:pt x="506" y="0"/>
                  </a:lnTo>
                </a:path>
              </a:pathLst>
            </a:cu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pic>
        <p:nvPicPr>
          <p:cNvPr id="57" name="图片 56" descr="创焱智科全logo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21290" y="59690"/>
            <a:ext cx="1744980" cy="63119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289.14992125984253,&quot;left&quot;:241.25,&quot;top&quot;:134.6159842519685,&quot;width&quot;:417.55}"/>
</p:tagLst>
</file>

<file path=ppt/tags/tag10.xml><?xml version="1.0" encoding="utf-8"?>
<p:tagLst xmlns:p="http://schemas.openxmlformats.org/presentationml/2006/main">
  <p:tag name="KSO_WM_DIAGRAM_VIRTUALLY_FRAME" val="{&quot;height&quot;:289.14992125984253,&quot;left&quot;:241.25,&quot;top&quot;:134.6159842519685,&quot;width&quot;:417.55}"/>
</p:tagLst>
</file>

<file path=ppt/tags/tag11.xml><?xml version="1.0" encoding="utf-8"?>
<p:tagLst xmlns:p="http://schemas.openxmlformats.org/presentationml/2006/main">
  <p:tag name="KSO_WM_DIAGRAM_VIRTUALLY_FRAME" val="{&quot;height&quot;:289.14992125984253,&quot;left&quot;:241.25,&quot;top&quot;:134.6159842519685,&quot;width&quot;:417.55}"/>
</p:tagLst>
</file>

<file path=ppt/tags/tag12.xml><?xml version="1.0" encoding="utf-8"?>
<p:tagLst xmlns:p="http://schemas.openxmlformats.org/presentationml/2006/main">
  <p:tag name="KSO_WM_DIAGRAM_VIRTUALLY_FRAME" val="{&quot;height&quot;:289.14992125984253,&quot;left&quot;:241.25,&quot;top&quot;:134.6159842519685,&quot;width&quot;:417.55}"/>
</p:tagLst>
</file>

<file path=ppt/tags/tag13.xml><?xml version="1.0" encoding="utf-8"?>
<p:tagLst xmlns:p="http://schemas.openxmlformats.org/presentationml/2006/main">
  <p:tag name="KSO_WM_DIAGRAM_VIRTUALLY_FRAME" val="{&quot;height&quot;:466.65,&quot;left&quot;:299.6,&quot;top&quot;:127.85,&quot;width&quot;:603.7598425196851}"/>
</p:tagLst>
</file>

<file path=ppt/tags/tag14.xml><?xml version="1.0" encoding="utf-8"?>
<p:tagLst xmlns:p="http://schemas.openxmlformats.org/presentationml/2006/main">
  <p:tag name="KSO_WM_DIAGRAM_VIRTUALLY_FRAME" val="{&quot;height&quot;:466.65,&quot;left&quot;:299.6,&quot;top&quot;:127.85,&quot;width&quot;:603.7598425196851}"/>
</p:tagLst>
</file>

<file path=ppt/tags/tag15.xml><?xml version="1.0" encoding="utf-8"?>
<p:tagLst xmlns:p="http://schemas.openxmlformats.org/presentationml/2006/main">
  <p:tag name="KSO_WM_DIAGRAM_VIRTUALLY_FRAME" val="{&quot;height&quot;:466.65,&quot;left&quot;:299.6,&quot;top&quot;:127.85,&quot;width&quot;:603.7598425196851}"/>
</p:tagLst>
</file>

<file path=ppt/tags/tag16.xml><?xml version="1.0" encoding="utf-8"?>
<p:tagLst xmlns:p="http://schemas.openxmlformats.org/presentationml/2006/main">
  <p:tag name="KSO_WM_DIAGRAM_VIRTUALLY_FRAME" val="{&quot;height&quot;:466.65,&quot;left&quot;:299.6,&quot;top&quot;:127.85,&quot;width&quot;:603.7598425196851}"/>
</p:tagLst>
</file>

<file path=ppt/tags/tag17.xml><?xml version="1.0" encoding="utf-8"?>
<p:tagLst xmlns:p="http://schemas.openxmlformats.org/presentationml/2006/main">
  <p:tag name="KSO_WM_DIAGRAM_VIRTUALLY_FRAME" val="{&quot;height&quot;:466.65,&quot;left&quot;:299.6,&quot;top&quot;:127.85,&quot;width&quot;:603.7598425196851}"/>
</p:tagLst>
</file>

<file path=ppt/tags/tag18.xml><?xml version="1.0" encoding="utf-8"?>
<p:tagLst xmlns:p="http://schemas.openxmlformats.org/presentationml/2006/main">
  <p:tag name="KSO_WM_BEAUTIFY_FLAG" val=""/>
  <p:tag name="KSO_WM_DIAGRAM_VIRTUALLY_FRAME" val="{&quot;height&quot;:324.4303149606299,&quot;left&quot;:134.45771653543306,&quot;top&quot;:131.63803149606298,&quot;width&quot;:699.8422047244094}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573.311968503937,&quot;left&quot;:55.3,&quot;top&quot;:131.63803149606298,&quot;width&quot;:778.9999212598425}"/>
</p:tagLst>
</file>

<file path=ppt/tags/tag2.xml><?xml version="1.0" encoding="utf-8"?>
<p:tagLst xmlns:p="http://schemas.openxmlformats.org/presentationml/2006/main">
  <p:tag name="KSO_WM_DIAGRAM_VIRTUALLY_FRAME" val="{&quot;height&quot;:289.14992125984253,&quot;left&quot;:241.25,&quot;top&quot;:134.6159842519685,&quot;width&quot;:417.55}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573.311968503937,&quot;left&quot;:55.3,&quot;top&quot;:131.63803149606298,&quot;width&quot;:778.9999212598425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573.311968503937,&quot;left&quot;:55.3,&quot;top&quot;:131.63803149606298,&quot;width&quot;:778.9999212598425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573.311968503937,&quot;left&quot;:55.3,&quot;top&quot;:131.63803149606298,&quot;width&quot;:778.9999212598425}"/>
</p:tagLst>
</file>

<file path=ppt/tags/tag23.xml><?xml version="1.0" encoding="utf-8"?>
<p:tagLst xmlns:p="http://schemas.openxmlformats.org/presentationml/2006/main">
  <p:tag name="KSO_WM_BEAUTIFY_FLAG" val=""/>
  <p:tag name="KSO_WM_DIAGRAM_VIRTUALLY_FRAME" val="{&quot;height&quot;:573.311968503937,&quot;left&quot;:55.3,&quot;top&quot;:131.63803149606298,&quot;width&quot;:778.9999212598425}"/>
</p:tagLst>
</file>

<file path=ppt/tags/tag24.xml><?xml version="1.0" encoding="utf-8"?>
<p:tagLst xmlns:p="http://schemas.openxmlformats.org/presentationml/2006/main">
  <p:tag name="KSO_WM_BEAUTIFY_FLAG" val=""/>
  <p:tag name="KSO_WM_DIAGRAM_VIRTUALLY_FRAME" val="{&quot;height&quot;:573.311968503937,&quot;left&quot;:55.3,&quot;top&quot;:131.63803149606298,&quot;width&quot;:778.9999212598425}"/>
</p:tagLst>
</file>

<file path=ppt/tags/tag25.xml><?xml version="1.0" encoding="utf-8"?>
<p:tagLst xmlns:p="http://schemas.openxmlformats.org/presentationml/2006/main">
  <p:tag name="KSO_WM_BEAUTIFY_FLAG" val=""/>
  <p:tag name="KSO_WM_DIAGRAM_VIRTUALLY_FRAME" val="{&quot;height&quot;:573.311968503937,&quot;left&quot;:55.3,&quot;top&quot;:131.63803149606298,&quot;width&quot;:778.9999212598425}"/>
</p:tagLst>
</file>

<file path=ppt/tags/tag26.xml><?xml version="1.0" encoding="utf-8"?>
<p:tagLst xmlns:p="http://schemas.openxmlformats.org/presentationml/2006/main">
  <p:tag name="KSO_WM_BEAUTIFY_FLAG" val=""/>
  <p:tag name="KSO_WM_DIAGRAM_VIRTUALLY_FRAME" val="{&quot;height&quot;:573.311968503937,&quot;left&quot;:55.3,&quot;top&quot;:131.63803149606298,&quot;width&quot;:778.9999212598425}"/>
</p:tagLst>
</file>

<file path=ppt/tags/tag27.xml><?xml version="1.0" encoding="utf-8"?>
<p:tagLst xmlns:p="http://schemas.openxmlformats.org/presentationml/2006/main">
  <p:tag name="KSO_WM_BEAUTIFY_FLAG" val=""/>
  <p:tag name="KSO_WM_DIAGRAM_VIRTUALLY_FRAME" val="{&quot;height&quot;:573.311968503937,&quot;left&quot;:55.3,&quot;top&quot;:131.63803149606298,&quot;width&quot;:778.9999212598425}"/>
</p:tagLst>
</file>

<file path=ppt/tags/tag28.xml><?xml version="1.0" encoding="utf-8"?>
<p:tagLst xmlns:p="http://schemas.openxmlformats.org/presentationml/2006/main">
  <p:tag name="KSO_WM_BEAUTIFY_FLAG" val=""/>
  <p:tag name="KSO_WM_DIAGRAM_VIRTUALLY_FRAME" val="{&quot;height&quot;:573.311968503937,&quot;left&quot;:55.3,&quot;top&quot;:131.63803149606298,&quot;width&quot;:778.9999212598425}"/>
</p:tagLst>
</file>

<file path=ppt/tags/tag29.xml><?xml version="1.0" encoding="utf-8"?>
<p:tagLst xmlns:p="http://schemas.openxmlformats.org/presentationml/2006/main">
  <p:tag name="KSO_WM_BEAUTIFY_FLAG" val=""/>
  <p:tag name="KSO_WM_DIAGRAM_VIRTUALLY_FRAME" val="{&quot;height&quot;:573.311968503937,&quot;left&quot;:55.3,&quot;top&quot;:131.63803149606298,&quot;width&quot;:778.9999212598425}"/>
</p:tagLst>
</file>

<file path=ppt/tags/tag3.xml><?xml version="1.0" encoding="utf-8"?>
<p:tagLst xmlns:p="http://schemas.openxmlformats.org/presentationml/2006/main">
  <p:tag name="KSO_WM_DIAGRAM_VIRTUALLY_FRAME" val="{&quot;height&quot;:289.14992125984253,&quot;left&quot;:241.25,&quot;top&quot;:134.6159842519685,&quot;width&quot;:417.55}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573.311968503937,&quot;left&quot;:55.3,&quot;top&quot;:131.63803149606298,&quot;width&quot;:778.9999212598425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573.311968503937,&quot;left&quot;:55.3,&quot;top&quot;:131.63803149606298,&quot;width&quot;:778.999921259842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24.43031496062986,&quot;left&quot;:134.45771653543306,&quot;top&quot;:131.63803149606298,&quot;width&quot;:699.8422047244094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573.311968503937,&quot;left&quot;:55.3,&quot;top&quot;:131.63803149606298,&quot;width&quot;:778.9999212598425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573.311968503937,&quot;left&quot;:55.3,&quot;top&quot;:131.63803149606298,&quot;width&quot;:778.999921259842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573.311968503937,&quot;left&quot;:55.3,&quot;top&quot;:131.63803149606298,&quot;width&quot;:778.999921259842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573.311968503937,&quot;left&quot;:55.3,&quot;top&quot;:131.63803149606298,&quot;width&quot;:778.9999212598425}"/>
</p:tagLst>
</file>

<file path=ppt/tags/tag37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38.xml><?xml version="1.0" encoding="utf-8"?>
<p:tagLst xmlns:p="http://schemas.openxmlformats.org/presentationml/2006/main">
  <p:tag name="KSO_WM_DIAGRAM_VIRTUALLY_FRAME" val="{&quot;height&quot;:393.1499212598425,&quot;left&quot;:88.91818897637795,&quot;top&quot;:106.2,&quot;width&quot;:798.8622834645669}"/>
</p:tagLst>
</file>

<file path=ppt/tags/tag39.xml><?xml version="1.0" encoding="utf-8"?>
<p:tagLst xmlns:p="http://schemas.openxmlformats.org/presentationml/2006/main">
  <p:tag name="KSO_WM_DIAGRAM_VIRTUALLY_FRAME" val="{&quot;height&quot;:393.1499212598425,&quot;left&quot;:88.91818897637795,&quot;top&quot;:106.2,&quot;width&quot;:798.8622834645669}"/>
</p:tagLst>
</file>

<file path=ppt/tags/tag4.xml><?xml version="1.0" encoding="utf-8"?>
<p:tagLst xmlns:p="http://schemas.openxmlformats.org/presentationml/2006/main">
  <p:tag name="KSO_WM_DIAGRAM_VIRTUALLY_FRAME" val="{&quot;height&quot;:289.14992125984253,&quot;left&quot;:241.25,&quot;top&quot;:134.6159842519685,&quot;width&quot;:417.55}"/>
</p:tagLst>
</file>

<file path=ppt/tags/tag40.xml><?xml version="1.0" encoding="utf-8"?>
<p:tagLst xmlns:p="http://schemas.openxmlformats.org/presentationml/2006/main">
  <p:tag name="KSO_WM_DIAGRAM_VIRTUALLY_FRAME" val="{&quot;height&quot;:393.1499212598425,&quot;left&quot;:88.91818897637795,&quot;top&quot;:106.2,&quot;width&quot;:798.8622834645669}"/>
</p:tagLst>
</file>

<file path=ppt/tags/tag41.xml><?xml version="1.0" encoding="utf-8"?>
<p:tagLst xmlns:p="http://schemas.openxmlformats.org/presentationml/2006/main">
  <p:tag name="KSO_WM_DIAGRAM_VIRTUALLY_FRAME" val="{&quot;height&quot;:393.1499212598425,&quot;left&quot;:88.91818897637795,&quot;top&quot;:106.2,&quot;width&quot;:798.8622834645669}"/>
</p:tagLst>
</file>

<file path=ppt/tags/tag42.xml><?xml version="1.0" encoding="utf-8"?>
<p:tagLst xmlns:p="http://schemas.openxmlformats.org/presentationml/2006/main">
  <p:tag name="KSO_WM_DIAGRAM_VIRTUALLY_FRAME" val="{&quot;height&quot;:393.1499212598425,&quot;left&quot;:88.91818897637795,&quot;top&quot;:106.2,&quot;width&quot;:798.8622834645669}"/>
</p:tagLst>
</file>

<file path=ppt/tags/tag43.xml><?xml version="1.0" encoding="utf-8"?>
<p:tagLst xmlns:p="http://schemas.openxmlformats.org/presentationml/2006/main">
  <p:tag name="KSO_WM_DIAGRAM_VIRTUALLY_FRAME" val="{&quot;height&quot;:393.1499212598425,&quot;left&quot;:88.91818897637795,&quot;top&quot;:106.2,&quot;width&quot;:798.8622834645669}"/>
</p:tagLst>
</file>

<file path=ppt/tags/tag44.xml><?xml version="1.0" encoding="utf-8"?>
<p:tagLst xmlns:p="http://schemas.openxmlformats.org/presentationml/2006/main">
  <p:tag name="KSO_WM_DIAGRAM_VIRTUALLY_FRAME" val="{&quot;height&quot;:393.1499212598425,&quot;left&quot;:88.91818897637795,&quot;top&quot;:106.2,&quot;width&quot;:798.8622834645669}"/>
</p:tagLst>
</file>

<file path=ppt/tags/tag45.xml><?xml version="1.0" encoding="utf-8"?>
<p:tagLst xmlns:p="http://schemas.openxmlformats.org/presentationml/2006/main">
  <p:tag name="KSO_WM_DIAGRAM_VIRTUALLY_FRAME" val="{&quot;height&quot;:393.1499212598425,&quot;left&quot;:88.91818897637795,&quot;top&quot;:106.2,&quot;width&quot;:798.8622834645669}"/>
</p:tagLst>
</file>

<file path=ppt/tags/tag46.xml><?xml version="1.0" encoding="utf-8"?>
<p:tagLst xmlns:p="http://schemas.openxmlformats.org/presentationml/2006/main">
  <p:tag name="KSO_WM_DIAGRAM_VIRTUALLY_FRAME" val="{&quot;height&quot;:393.1499212598425,&quot;left&quot;:88.91818897637795,&quot;top&quot;:106.2,&quot;width&quot;:798.8622834645669}"/>
</p:tagLst>
</file>

<file path=ppt/tags/tag47.xml><?xml version="1.0" encoding="utf-8"?>
<p:tagLst xmlns:p="http://schemas.openxmlformats.org/presentationml/2006/main">
  <p:tag name="KSO_WM_DIAGRAM_VIRTUALLY_FRAME" val="{&quot;height&quot;:393.1499212598425,&quot;left&quot;:88.91818897637795,&quot;top&quot;:106.2,&quot;width&quot;:798.8622834645669}"/>
</p:tagLst>
</file>

<file path=ppt/tags/tag48.xml><?xml version="1.0" encoding="utf-8"?>
<p:tagLst xmlns:p="http://schemas.openxmlformats.org/presentationml/2006/main">
  <p:tag name="KSO_WM_DIAGRAM_VIRTUALLY_FRAME" val="{&quot;height&quot;:393.1499212598425,&quot;left&quot;:88.91818897637795,&quot;top&quot;:106.2,&quot;width&quot;:798.8622834645669}"/>
</p:tagLst>
</file>

<file path=ppt/tags/tag49.xml><?xml version="1.0" encoding="utf-8"?>
<p:tagLst xmlns:p="http://schemas.openxmlformats.org/presentationml/2006/main">
  <p:tag name="KSO_WM_DIAGRAM_VIRTUALLY_FRAME" val="{&quot;height&quot;:393.1499212598425,&quot;left&quot;:88.91818897637795,&quot;top&quot;:106.2,&quot;width&quot;:798.8622834645669}"/>
</p:tagLst>
</file>

<file path=ppt/tags/tag5.xml><?xml version="1.0" encoding="utf-8"?>
<p:tagLst xmlns:p="http://schemas.openxmlformats.org/presentationml/2006/main">
  <p:tag name="KSO_WM_DIAGRAM_VIRTUALLY_FRAME" val="{&quot;height&quot;:289.14992125984253,&quot;left&quot;:241.25,&quot;top&quot;:134.6159842519685,&quot;width&quot;:417.55}"/>
</p:tagLst>
</file>

<file path=ppt/tags/tag50.xml><?xml version="1.0" encoding="utf-8"?>
<p:tagLst xmlns:p="http://schemas.openxmlformats.org/presentationml/2006/main">
  <p:tag name="KSO_WM_DIAGRAM_VIRTUALLY_FRAME" val="{&quot;height&quot;:393.1499212598425,&quot;left&quot;:88.91818897637795,&quot;top&quot;:106.2,&quot;width&quot;:798.8622834645669}"/>
</p:tagLst>
</file>

<file path=ppt/tags/tag6.xml><?xml version="1.0" encoding="utf-8"?>
<p:tagLst xmlns:p="http://schemas.openxmlformats.org/presentationml/2006/main">
  <p:tag name="KSO_WM_DIAGRAM_VIRTUALLY_FRAME" val="{&quot;height&quot;:289.14992125984253,&quot;left&quot;:241.25,&quot;top&quot;:134.6159842519685,&quot;width&quot;:417.55}"/>
</p:tagLst>
</file>

<file path=ppt/tags/tag7.xml><?xml version="1.0" encoding="utf-8"?>
<p:tagLst xmlns:p="http://schemas.openxmlformats.org/presentationml/2006/main">
  <p:tag name="KSO_WM_DIAGRAM_VIRTUALLY_FRAME" val="{&quot;height&quot;:289.14992125984253,&quot;left&quot;:241.25,&quot;top&quot;:134.6159842519685,&quot;width&quot;:417.55}"/>
</p:tagLst>
</file>

<file path=ppt/tags/tag8.xml><?xml version="1.0" encoding="utf-8"?>
<p:tagLst xmlns:p="http://schemas.openxmlformats.org/presentationml/2006/main">
  <p:tag name="KSO_WM_DIAGRAM_VIRTUALLY_FRAME" val="{&quot;height&quot;:289.14992125984253,&quot;left&quot;:241.25,&quot;top&quot;:134.6159842519685,&quot;width&quot;:417.55}"/>
</p:tagLst>
</file>

<file path=ppt/tags/tag9.xml><?xml version="1.0" encoding="utf-8"?>
<p:tagLst xmlns:p="http://schemas.openxmlformats.org/presentationml/2006/main">
  <p:tag name="KSO_WM_DIAGRAM_VIRTUALLY_FRAME" val="{&quot;height&quot;:289.14992125984253,&quot;left&quot;:241.25,&quot;top&quot;:134.6159842519685,&quot;width&quot;:417.55}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4137</Words>
  <Application>WPS 演示</Application>
  <PresentationFormat/>
  <Paragraphs>303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8" baseType="lpstr">
      <vt:lpstr>Arial</vt:lpstr>
      <vt:lpstr>宋体</vt:lpstr>
      <vt:lpstr>Wingdings</vt:lpstr>
      <vt:lpstr>Arial</vt:lpstr>
      <vt:lpstr>微软雅黑</vt:lpstr>
      <vt:lpstr>Arial Unicode MS</vt:lpstr>
      <vt:lpstr>Calibri</vt:lpstr>
      <vt:lpstr>思源黑体 CN Normal</vt:lpstr>
      <vt:lpstr>黑体</vt:lpstr>
      <vt:lpstr>时尚中黑简体</vt:lpstr>
      <vt:lpstr>汉仪雅酷黑简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泡泡 </cp:lastModifiedBy>
  <cp:revision>12</cp:revision>
  <dcterms:created xsi:type="dcterms:W3CDTF">2025-09-17T10:03:00Z</dcterms:created>
  <dcterms:modified xsi:type="dcterms:W3CDTF">2025-10-24T08:40:00Z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O">
    <vt:lpwstr>wqlLaW5nc29mdCBQREYgdG8gV1BTIDExMA</vt:lpwstr>
  </property>
  <property fmtid="{D5CDD505-2E9C-101B-9397-08002B2CF9AE}" pid="3" name="Created">
    <vt:filetime>2025-09-19T15:16:57Z</vt:filetime>
  </property>
  <property fmtid="{D5CDD505-2E9C-101B-9397-08002B2CF9AE}" pid="4" name="ICV">
    <vt:lpwstr>717ED6FFCD6F48F4B90E5B89AB5F8609_13</vt:lpwstr>
  </property>
  <property fmtid="{D5CDD505-2E9C-101B-9397-08002B2CF9AE}" pid="5" name="KSOProductBuildVer">
    <vt:lpwstr>2052-12.1.0.23125</vt:lpwstr>
  </property>
</Properties>
</file>